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341" r:id="rId2"/>
    <p:sldId id="340" r:id="rId3"/>
    <p:sldId id="296" r:id="rId4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CCCC"/>
    <a:srgbClr val="FF99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 autoAdjust="0"/>
  </p:normalViewPr>
  <p:slideViewPr>
    <p:cSldViewPr snapToGrid="0" snapToObjects="1">
      <p:cViewPr varScale="1">
        <p:scale>
          <a:sx n="77" d="100"/>
          <a:sy n="77" d="100"/>
        </p:scale>
        <p:origin x="-3306" y="-90"/>
      </p:cViewPr>
      <p:guideLst>
        <p:guide orient="horz" pos="3133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028"/>
    </p:cViewPr>
  </p:sorterViewPr>
  <p:notesViewPr>
    <p:cSldViewPr snapToGrid="0" snapToObjects="1">
      <p:cViewPr varScale="1">
        <p:scale>
          <a:sx n="84" d="100"/>
          <a:sy n="84" d="100"/>
        </p:scale>
        <p:origin x="3828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29548066-1528-4E30-B401-C0A3F88D073C}" type="datetimeFigureOut">
              <a:rPr lang="zh-TW" altLang="en-US" smtClean="0"/>
              <a:pPr/>
              <a:t>2019/8/22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6" rIns="91312" bIns="45656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312" tIns="45656" rIns="91312" bIns="45656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17FC87AF-205F-4271-8079-4C7DB8773C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108180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BCA6-ADFF-4210-B216-0D6C57F9AAFE}" type="datetime1">
              <a:rPr lang="zh-TW" altLang="en-US" smtClean="0"/>
              <a:pPr/>
              <a:t>2019/8/22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F708-A137-4C0A-8E76-5A8D23F5FF7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680452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AFEB-9675-4798-86D7-10EEC4417335}" type="datetime1">
              <a:rPr lang="zh-TW" altLang="en-US" smtClean="0"/>
              <a:pPr/>
              <a:t>2019/8/22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F708-A137-4C0A-8E76-5A8D23F5FF7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884722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2276-89FE-41C4-B83D-A49B9ABFEFFB}" type="datetime1">
              <a:rPr lang="zh-TW" altLang="en-US" smtClean="0"/>
              <a:pPr/>
              <a:t>2019/8/22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F708-A137-4C0A-8E76-5A8D23F5FF7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570936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4DF51-58B0-4632-85FB-5A81F9B88B07}" type="datetime1">
              <a:rPr lang="zh-TW" altLang="en-US" smtClean="0"/>
              <a:pPr/>
              <a:t>2019/8/22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F708-A137-4C0A-8E76-5A8D23F5FF7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898224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64431-2C4F-49DB-9B18-A12107915E52}" type="datetime1">
              <a:rPr lang="zh-TW" altLang="en-US" smtClean="0"/>
              <a:pPr/>
              <a:t>2019/8/22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F708-A137-4C0A-8E76-5A8D23F5FF7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259640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76B69-E52F-410E-A208-95DE8DD12384}" type="datetime1">
              <a:rPr lang="zh-TW" altLang="en-US" smtClean="0"/>
              <a:pPr/>
              <a:t>2019/8/22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F708-A137-4C0A-8E76-5A8D23F5FF7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603347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9989-E769-49E7-87B1-511DA81AD6A3}" type="datetime1">
              <a:rPr lang="zh-TW" altLang="en-US" smtClean="0"/>
              <a:pPr/>
              <a:t>2019/8/22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F708-A137-4C0A-8E76-5A8D23F5FF7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589754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1660-FEF5-4648-A3FC-2A7A46EA07FA}" type="datetime1">
              <a:rPr lang="zh-TW" altLang="en-US" smtClean="0"/>
              <a:pPr/>
              <a:t>2019/8/22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F708-A137-4C0A-8E76-5A8D23F5FF7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817987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8DD2F-42F6-4CA3-8253-6068A939FCEC}" type="datetime1">
              <a:rPr lang="zh-TW" altLang="en-US" smtClean="0"/>
              <a:pPr/>
              <a:t>2019/8/22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F708-A137-4C0A-8E76-5A8D23F5FF7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068681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ED8A5-988F-4FA9-A2D4-C41FF526CCC9}" type="datetime1">
              <a:rPr lang="zh-TW" altLang="en-US" smtClean="0"/>
              <a:pPr/>
              <a:t>2019/8/22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F708-A137-4C0A-8E76-5A8D23F5FF7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213105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AFDEF-C39A-42BD-9C27-68CEE5DBC833}" type="datetime1">
              <a:rPr lang="zh-TW" altLang="en-US" smtClean="0"/>
              <a:pPr/>
              <a:t>2019/8/22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F708-A137-4C0A-8E76-5A8D23F5FF7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830581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E6FDA-6202-4C13-B10F-7A235755F67B}" type="datetime1">
              <a:rPr lang="zh-TW" altLang="en-US" smtClean="0"/>
              <a:pPr/>
              <a:t>2019/8/22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CF708-A137-4C0A-8E76-5A8D23F5FF7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86395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F7034C9D-E595-4F36-905B-859A65A6D3B7}"/>
              </a:ext>
            </a:extLst>
          </p:cNvPr>
          <p:cNvSpPr txBox="1"/>
          <p:nvPr/>
        </p:nvSpPr>
        <p:spPr>
          <a:xfrm>
            <a:off x="1" y="94464"/>
            <a:ext cx="68580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TW" altLang="en-US" sz="2000" spc="300" dirty="0" smtClean="0"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雨都素寫</a:t>
            </a:r>
          </a:p>
          <a:p>
            <a:pPr>
              <a:lnSpc>
                <a:spcPct val="200000"/>
              </a:lnSpc>
            </a:pPr>
            <a:r>
              <a:rPr lang="zh-TW" altLang="en-US" sz="1400" spc="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     ■</a:t>
            </a:r>
            <a:r>
              <a:rPr lang="zh-TW" altLang="en-US" sz="1400" b="1" spc="300" dirty="0" smtClean="0">
                <a:solidFill>
                  <a:prstClr val="black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展覽時間</a:t>
            </a:r>
            <a:r>
              <a:rPr lang="en-US" altLang="zh-TW" sz="1400" b="1" spc="300" dirty="0" smtClean="0">
                <a:solidFill>
                  <a:prstClr val="black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108/9/4(</a:t>
            </a:r>
            <a:r>
              <a:rPr lang="zh-TW" altLang="en-US" sz="1400" b="1" spc="300" dirty="0" smtClean="0">
                <a:solidFill>
                  <a:prstClr val="black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三</a:t>
            </a:r>
            <a:r>
              <a:rPr lang="en-US" altLang="zh-TW" sz="1400" b="1" spc="300" dirty="0" smtClean="0">
                <a:solidFill>
                  <a:prstClr val="black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)-108/9/12(</a:t>
            </a:r>
            <a:r>
              <a:rPr lang="zh-TW" altLang="en-US" sz="1400" b="1" spc="300" dirty="0" smtClean="0">
                <a:solidFill>
                  <a:prstClr val="black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四</a:t>
            </a:r>
            <a:r>
              <a:rPr lang="en-US" altLang="zh-TW" sz="1400" b="1" spc="300" dirty="0" smtClean="0">
                <a:solidFill>
                  <a:prstClr val="black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)</a:t>
            </a:r>
          </a:p>
          <a:p>
            <a:pPr lvl="0">
              <a:lnSpc>
                <a:spcPct val="200000"/>
              </a:lnSpc>
            </a:pPr>
            <a:r>
              <a:rPr lang="zh-TW" altLang="en-US" sz="1400" spc="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     ■展覽地點｜基隆設計與建築者之家</a:t>
            </a:r>
            <a:r>
              <a:rPr lang="en-US" altLang="zh-TW" sz="1400" spc="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(</a:t>
            </a:r>
            <a:r>
              <a:rPr lang="zh-TW" altLang="en-US" sz="1400" spc="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前太平國小</a:t>
            </a:r>
            <a:r>
              <a:rPr lang="en-US" altLang="zh-TW" sz="1400" spc="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)3</a:t>
            </a:r>
            <a:r>
              <a:rPr lang="zh-TW" altLang="en-US" sz="1400" spc="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樓</a:t>
            </a:r>
            <a:endParaRPr lang="en-US" altLang="zh-TW" sz="1400" spc="300" dirty="0" smtClean="0">
              <a:solidFill>
                <a:prstClr val="black">
                  <a:lumMod val="95000"/>
                  <a:lumOff val="5000"/>
                </a:prstClr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  <a:p>
            <a:pPr lvl="0">
              <a:lnSpc>
                <a:spcPct val="200000"/>
              </a:lnSpc>
            </a:pPr>
            <a:r>
              <a:rPr lang="zh-TW" altLang="en-US" sz="1400" spc="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                （基隆市中山區中山一路</a:t>
            </a:r>
            <a:r>
              <a:rPr lang="en-US" altLang="zh-TW" sz="1400" spc="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189</a:t>
            </a:r>
            <a:r>
              <a:rPr lang="zh-TW" altLang="en-US" sz="1400" spc="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巷</a:t>
            </a:r>
            <a:r>
              <a:rPr lang="en-US" altLang="zh-TW" sz="1400" spc="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135</a:t>
            </a:r>
            <a:r>
              <a:rPr lang="zh-TW" altLang="en-US" sz="1400" spc="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號）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F88EDFE6-19EA-4FE9-A231-3837C1091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F708-A137-4C0A-8E76-5A8D23F5FF75}" type="slidenum">
              <a:rPr lang="zh-TW" altLang="en-US" smtClean="0"/>
              <a:pPr/>
              <a:t>1</a:t>
            </a:fld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DF55C5C7-E786-43F2-A0D4-C5488D9DD705}"/>
              </a:ext>
            </a:extLst>
          </p:cNvPr>
          <p:cNvSpPr/>
          <p:nvPr/>
        </p:nvSpPr>
        <p:spPr>
          <a:xfrm>
            <a:off x="508269" y="2510979"/>
            <a:ext cx="2926909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zh-TW" sz="1600" b="1" spc="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9/4(</a:t>
            </a:r>
            <a:r>
              <a:rPr lang="zh-TW" altLang="en-US" sz="1600" b="1" spc="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三</a:t>
            </a:r>
            <a:r>
              <a:rPr lang="en-US" altLang="zh-TW" sz="1600" b="1" spc="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)</a:t>
            </a:r>
            <a:r>
              <a:rPr lang="zh-TW" altLang="en-US" sz="1600" b="1" spc="300" dirty="0">
                <a:solidFill>
                  <a:prstClr val="black">
                    <a:lumMod val="95000"/>
                    <a:lumOff val="5000"/>
                  </a:prstClr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開幕式</a:t>
            </a:r>
            <a:endParaRPr lang="en-US" altLang="zh-TW" sz="1600" b="1" spc="300" dirty="0">
              <a:solidFill>
                <a:prstClr val="black">
                  <a:lumMod val="95000"/>
                  <a:lumOff val="5000"/>
                </a:prstClr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  <a:p>
            <a:pPr fontAlgn="base">
              <a:lnSpc>
                <a:spcPct val="150000"/>
              </a:lnSpc>
            </a:pPr>
            <a:r>
              <a:rPr lang="zh-TW" altLang="en-US" sz="1400" spc="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■地點｜</a:t>
            </a:r>
            <a:r>
              <a:rPr lang="en-US" altLang="zh-TW" sz="1400" spc="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3</a:t>
            </a:r>
            <a:r>
              <a:rPr lang="zh-TW" altLang="en-US" sz="1400" spc="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樓</a:t>
            </a:r>
            <a:r>
              <a:rPr lang="en-US" altLang="zh-TW" sz="1400" spc="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A</a:t>
            </a:r>
            <a:r>
              <a:rPr lang="zh-TW" altLang="en-US" sz="1400" spc="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展間</a:t>
            </a:r>
            <a:endParaRPr lang="en-US" altLang="zh-TW" sz="1400" b="1" spc="300" dirty="0" smtClean="0">
              <a:solidFill>
                <a:prstClr val="black">
                  <a:lumMod val="75000"/>
                  <a:lumOff val="25000"/>
                </a:prstClr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  <a:p>
            <a:pPr fontAlgn="base">
              <a:lnSpc>
                <a:spcPct val="150000"/>
              </a:lnSpc>
            </a:pPr>
            <a:r>
              <a:rPr lang="en-US" altLang="zh-TW" sz="1400" b="1" spc="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1</a:t>
            </a:r>
            <a:r>
              <a:rPr lang="en-US" altLang="zh-TW" sz="1400" b="1" spc="300" dirty="0">
                <a:solidFill>
                  <a:prstClr val="black">
                    <a:lumMod val="75000"/>
                    <a:lumOff val="25000"/>
                  </a:prst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.</a:t>
            </a:r>
            <a:r>
              <a:rPr lang="zh-TW" altLang="en-US" sz="1400" b="1" spc="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開幕致詞</a:t>
            </a:r>
            <a:endParaRPr lang="en-US" altLang="zh-TW" sz="1400" spc="300" dirty="0">
              <a:solidFill>
                <a:prstClr val="black">
                  <a:lumMod val="75000"/>
                  <a:lumOff val="25000"/>
                </a:prstClr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  <a:p>
            <a:pPr fontAlgn="base">
              <a:lnSpc>
                <a:spcPct val="200000"/>
              </a:lnSpc>
            </a:pPr>
            <a:r>
              <a:rPr lang="en-US" altLang="zh-TW" sz="1400" b="1" spc="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2.</a:t>
            </a:r>
            <a:r>
              <a:rPr lang="zh-TW" altLang="en-US" sz="1400" b="1" spc="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展場導覽</a:t>
            </a:r>
            <a:endParaRPr lang="en-US" altLang="zh-TW" sz="1400" b="1" spc="300" dirty="0" smtClean="0">
              <a:solidFill>
                <a:prstClr val="black">
                  <a:lumMod val="75000"/>
                  <a:lumOff val="25000"/>
                </a:prstClr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  <a:p>
            <a:pPr fontAlgn="base">
              <a:lnSpc>
                <a:spcPct val="200000"/>
              </a:lnSpc>
            </a:pPr>
            <a:r>
              <a:rPr lang="en-US" altLang="zh-TW" sz="1400" b="1" spc="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3.</a:t>
            </a:r>
            <a:r>
              <a:rPr lang="zh-TW" altLang="en-US" sz="1400" b="1" spc="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開展活動</a:t>
            </a:r>
            <a:endParaRPr lang="en-US" altLang="zh-TW" sz="1400" b="1" spc="300" dirty="0" smtClean="0">
              <a:solidFill>
                <a:prstClr val="black">
                  <a:lumMod val="75000"/>
                  <a:lumOff val="25000"/>
                </a:prstClr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  <a:p>
            <a:pPr marL="185738" fontAlgn="base">
              <a:lnSpc>
                <a:spcPct val="150000"/>
              </a:lnSpc>
            </a:pPr>
            <a:r>
              <a:rPr lang="zh-TW" altLang="en-US" sz="1400" spc="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與建築師一起速寫</a:t>
            </a:r>
            <a:endParaRPr lang="en-US" altLang="zh-TW" sz="1400" b="1" spc="300" dirty="0" smtClean="0">
              <a:solidFill>
                <a:prstClr val="black">
                  <a:lumMod val="75000"/>
                  <a:lumOff val="25000"/>
                </a:prstClr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DF55C5C7-E786-43F2-A0D4-C5488D9DD705}"/>
              </a:ext>
            </a:extLst>
          </p:cNvPr>
          <p:cNvSpPr/>
          <p:nvPr/>
        </p:nvSpPr>
        <p:spPr>
          <a:xfrm>
            <a:off x="3595819" y="2486265"/>
            <a:ext cx="3113899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</a:pPr>
            <a:r>
              <a:rPr lang="en-US" altLang="zh-TW" sz="1600" b="1" spc="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9/7(</a:t>
            </a:r>
            <a:r>
              <a:rPr lang="zh-TW" altLang="en-US" sz="1600" b="1" spc="300" dirty="0">
                <a:solidFill>
                  <a:prstClr val="black">
                    <a:lumMod val="95000"/>
                    <a:lumOff val="5000"/>
                  </a:prstClr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六</a:t>
            </a:r>
            <a:r>
              <a:rPr lang="en-US" altLang="zh-TW" sz="1600" b="1" spc="300" dirty="0">
                <a:solidFill>
                  <a:prstClr val="black">
                    <a:lumMod val="95000"/>
                    <a:lumOff val="5000"/>
                  </a:prstClr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)</a:t>
            </a:r>
            <a:r>
              <a:rPr lang="zh-TW" altLang="en-US" sz="1600" b="1" spc="300" dirty="0">
                <a:solidFill>
                  <a:prstClr val="black">
                    <a:lumMod val="95000"/>
                    <a:lumOff val="5000"/>
                  </a:prstClr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演講</a:t>
            </a:r>
            <a:endParaRPr lang="en-US" altLang="zh-TW" sz="1600" b="1" spc="300" dirty="0">
              <a:solidFill>
                <a:prstClr val="black">
                  <a:lumMod val="95000"/>
                  <a:lumOff val="5000"/>
                </a:prstClr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  <a:p>
            <a:pPr fontAlgn="base">
              <a:lnSpc>
                <a:spcPct val="150000"/>
              </a:lnSpc>
            </a:pPr>
            <a:r>
              <a:rPr lang="zh-TW" altLang="en-US" sz="1400" spc="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■地點｜</a:t>
            </a:r>
            <a:r>
              <a:rPr lang="en-US" altLang="zh-TW" sz="1400" spc="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3</a:t>
            </a:r>
            <a:r>
              <a:rPr lang="zh-TW" altLang="en-US" sz="1400" spc="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樓</a:t>
            </a:r>
            <a:r>
              <a:rPr lang="en-US" altLang="zh-TW" sz="1400" spc="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A</a:t>
            </a:r>
            <a:r>
              <a:rPr lang="zh-TW" altLang="en-US" sz="1400" spc="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展間</a:t>
            </a:r>
            <a:endParaRPr lang="en-US" altLang="zh-TW" sz="1400" b="1" spc="300" dirty="0" smtClean="0">
              <a:solidFill>
                <a:prstClr val="black">
                  <a:lumMod val="75000"/>
                  <a:lumOff val="25000"/>
                </a:prstClr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  <a:p>
            <a:pPr fontAlgn="base">
              <a:lnSpc>
                <a:spcPct val="150000"/>
              </a:lnSpc>
            </a:pPr>
            <a:r>
              <a:rPr lang="en-US" altLang="zh-TW" sz="1400" b="1" spc="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1.</a:t>
            </a:r>
            <a:r>
              <a:rPr lang="zh-TW" altLang="en-US" sz="1400" b="1" spc="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開場致詞</a:t>
            </a:r>
            <a:endParaRPr lang="en-US" altLang="zh-TW" sz="1400" b="1" spc="300" dirty="0" smtClean="0">
              <a:solidFill>
                <a:prstClr val="black">
                  <a:lumMod val="75000"/>
                  <a:lumOff val="25000"/>
                </a:prstClr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  <a:p>
            <a:pPr fontAlgn="base">
              <a:lnSpc>
                <a:spcPct val="200000"/>
              </a:lnSpc>
            </a:pPr>
            <a:r>
              <a:rPr lang="en-US" altLang="zh-TW" sz="1400" b="1" spc="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2</a:t>
            </a:r>
            <a:r>
              <a:rPr lang="en-US" altLang="zh-TW" sz="1400" b="1" spc="300" dirty="0">
                <a:solidFill>
                  <a:prstClr val="black">
                    <a:lumMod val="75000"/>
                    <a:lumOff val="25000"/>
                  </a:prst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.</a:t>
            </a:r>
            <a:r>
              <a:rPr lang="zh-TW" altLang="en-US" sz="1400" b="1" spc="300" dirty="0">
                <a:solidFill>
                  <a:prstClr val="black">
                    <a:lumMod val="75000"/>
                    <a:lumOff val="25000"/>
                  </a:prst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演講</a:t>
            </a:r>
            <a:r>
              <a:rPr lang="zh-TW" altLang="en-US" sz="1400" b="1" spc="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主題</a:t>
            </a:r>
            <a:endParaRPr lang="en-US" altLang="zh-TW" sz="1400" b="1" spc="300" dirty="0">
              <a:solidFill>
                <a:prstClr val="black">
                  <a:lumMod val="75000"/>
                  <a:lumOff val="25000"/>
                </a:prstClr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  <a:p>
            <a:pPr lvl="0" fontAlgn="base">
              <a:lnSpc>
                <a:spcPct val="200000"/>
              </a:lnSpc>
            </a:pPr>
            <a:r>
              <a:rPr lang="zh-TW" altLang="en-US" sz="1400" spc="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 「阿根納造船廠設計簡介」</a:t>
            </a:r>
            <a:endParaRPr lang="en-US" altLang="zh-TW" sz="1400" spc="300" dirty="0" smtClean="0">
              <a:solidFill>
                <a:prstClr val="black">
                  <a:lumMod val="75000"/>
                  <a:lumOff val="25000"/>
                </a:prstClr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  <a:p>
            <a:pPr lvl="0" fontAlgn="base"/>
            <a:r>
              <a:rPr lang="en-US" altLang="zh-TW" sz="1200" spc="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  /</a:t>
            </a:r>
            <a:r>
              <a:rPr lang="zh-TW" altLang="en-US" sz="1200" spc="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十禾環境設計有限公司</a:t>
            </a:r>
            <a:endParaRPr lang="en-US" altLang="zh-TW" sz="1200" spc="300" dirty="0" smtClean="0">
              <a:solidFill>
                <a:prstClr val="black">
                  <a:lumMod val="75000"/>
                  <a:lumOff val="25000"/>
                </a:prstClr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  <a:p>
            <a:pPr lvl="0" fontAlgn="base"/>
            <a:r>
              <a:rPr lang="zh-TW" altLang="en-US" sz="1200" spc="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   吳聲明建築師</a:t>
            </a:r>
            <a:endParaRPr lang="en-US" altLang="zh-TW" sz="1400" spc="300" dirty="0">
              <a:solidFill>
                <a:prstClr val="black">
                  <a:lumMod val="75000"/>
                  <a:lumOff val="25000"/>
                </a:prstClr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  <a:p>
            <a:pPr lvl="0" fontAlgn="base">
              <a:lnSpc>
                <a:spcPct val="200000"/>
              </a:lnSpc>
            </a:pPr>
            <a:r>
              <a:rPr lang="zh-TW" altLang="en-US" sz="1400" spc="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「暖暖消防分隊廳舍設計簡介」</a:t>
            </a:r>
            <a:endParaRPr lang="en-US" altLang="zh-TW" sz="1400" spc="300" dirty="0" smtClean="0">
              <a:solidFill>
                <a:prstClr val="black">
                  <a:lumMod val="75000"/>
                  <a:lumOff val="25000"/>
                </a:prstClr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  <a:p>
            <a:pPr lvl="0" fontAlgn="base"/>
            <a:r>
              <a:rPr lang="en-US" altLang="zh-TW" sz="1400" spc="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 </a:t>
            </a:r>
            <a:r>
              <a:rPr lang="zh-TW" altLang="en-US" sz="1400" spc="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 </a:t>
            </a:r>
            <a:r>
              <a:rPr lang="en-US" altLang="zh-TW" sz="1400" spc="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/</a:t>
            </a:r>
            <a:r>
              <a:rPr lang="zh-TW" altLang="en-US" sz="1400" spc="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林彥穎建築師事務所</a:t>
            </a:r>
            <a:endParaRPr lang="en-US" altLang="zh-TW" sz="1400" spc="300" dirty="0" smtClean="0">
              <a:solidFill>
                <a:prstClr val="black">
                  <a:lumMod val="75000"/>
                  <a:lumOff val="25000"/>
                </a:prstClr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  <a:p>
            <a:pPr lvl="0" fontAlgn="base"/>
            <a:r>
              <a:rPr lang="zh-TW" altLang="en-US" sz="1400" spc="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   林彥穎建築師</a:t>
            </a:r>
            <a:endParaRPr lang="en-US" altLang="zh-TW" sz="1400" spc="300" dirty="0">
              <a:solidFill>
                <a:prstClr val="black">
                  <a:lumMod val="75000"/>
                  <a:lumOff val="25000"/>
                </a:prstClr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3484606" y="2498622"/>
            <a:ext cx="0" cy="67569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xmlns="" id="{167223A8-6438-4647-A8CB-3BECD97750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7836282"/>
              </p:ext>
            </p:extLst>
          </p:nvPr>
        </p:nvGraphicFramePr>
        <p:xfrm>
          <a:off x="677758" y="5262469"/>
          <a:ext cx="2394578" cy="4038790"/>
        </p:xfrm>
        <a:graphic>
          <a:graphicData uri="http://schemas.openxmlformats.org/drawingml/2006/table">
            <a:tbl>
              <a:tblPr/>
              <a:tblGrid>
                <a:gridCol w="478915">
                  <a:extLst>
                    <a:ext uri="{9D8B030D-6E8A-4147-A177-3AD203B41FA5}">
                      <a16:colId xmlns:a16="http://schemas.microsoft.com/office/drawing/2014/main" xmlns="" val="3367027269"/>
                    </a:ext>
                  </a:extLst>
                </a:gridCol>
                <a:gridCol w="1915663">
                  <a:extLst>
                    <a:ext uri="{9D8B030D-6E8A-4147-A177-3AD203B41FA5}">
                      <a16:colId xmlns:a16="http://schemas.microsoft.com/office/drawing/2014/main" xmlns="" val="1273437889"/>
                    </a:ext>
                  </a:extLst>
                </a:gridCol>
              </a:tblGrid>
              <a:tr h="23685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9/4(</a:t>
                      </a:r>
                      <a:r>
                        <a:rPr lang="zh-TW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  <a:r>
                        <a:rPr lang="en-US" altLang="zh-TW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開幕</a:t>
                      </a:r>
                    </a:p>
                  </a:txBody>
                  <a:tcPr marL="75675" marR="75675" marT="37838" marB="378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75292110"/>
                  </a:ext>
                </a:extLst>
              </a:tr>
              <a:tr h="23736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00220003"/>
                  </a:ext>
                </a:extLst>
              </a:tr>
              <a:tr h="54519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13:30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簽到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44072887"/>
                  </a:ext>
                </a:extLst>
              </a:tr>
              <a:tr h="62467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14:00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開幕</a:t>
                      </a:r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</a:t>
                      </a:r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致詞</a:t>
                      </a:r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1739514"/>
                  </a:ext>
                </a:extLst>
              </a:tr>
              <a:tr h="57261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14:15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1726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展場導覽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2467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14:30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1726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休息時間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14523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14:45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1726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與建築師一起速寫</a:t>
                      </a:r>
                      <a:endParaRPr lang="en-US" altLang="en-US" sz="1400" b="1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093395"/>
                  </a:ext>
                </a:extLst>
              </a:tr>
            </a:tbl>
          </a:graphicData>
        </a:graphic>
      </p:graphicFrame>
      <p:graphicFrame>
        <p:nvGraphicFramePr>
          <p:cNvPr id="13" name="表格 12">
            <a:extLst>
              <a:ext uri="{FF2B5EF4-FFF2-40B4-BE49-F238E27FC236}">
                <a16:creationId xmlns:a16="http://schemas.microsoft.com/office/drawing/2014/main" xmlns="" id="{4D510782-08D3-41CF-8505-E903A80E79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27115188"/>
              </p:ext>
            </p:extLst>
          </p:nvPr>
        </p:nvGraphicFramePr>
        <p:xfrm>
          <a:off x="3893796" y="5788468"/>
          <a:ext cx="2605858" cy="3503813"/>
        </p:xfrm>
        <a:graphic>
          <a:graphicData uri="http://schemas.openxmlformats.org/drawingml/2006/table">
            <a:tbl>
              <a:tblPr/>
              <a:tblGrid>
                <a:gridCol w="529923">
                  <a:extLst>
                    <a:ext uri="{9D8B030D-6E8A-4147-A177-3AD203B41FA5}">
                      <a16:colId xmlns:a16="http://schemas.microsoft.com/office/drawing/2014/main" xmlns="" val="3367027269"/>
                    </a:ext>
                  </a:extLst>
                </a:gridCol>
                <a:gridCol w="2075935">
                  <a:extLst>
                    <a:ext uri="{9D8B030D-6E8A-4147-A177-3AD203B41FA5}">
                      <a16:colId xmlns:a16="http://schemas.microsoft.com/office/drawing/2014/main" xmlns="" val="1273437889"/>
                    </a:ext>
                  </a:extLst>
                </a:gridCol>
              </a:tblGrid>
              <a:tr h="21165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9/7(</a:t>
                      </a:r>
                      <a:r>
                        <a:rPr lang="zh-TW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六</a:t>
                      </a:r>
                      <a:r>
                        <a:rPr lang="en-US" altLang="zh-TW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演講</a:t>
                      </a:r>
                    </a:p>
                  </a:txBody>
                  <a:tcPr marL="50472" marR="50472" marT="25236" marB="2523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75292110"/>
                  </a:ext>
                </a:extLst>
              </a:tr>
              <a:tr h="23514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00220003"/>
                  </a:ext>
                </a:extLst>
              </a:tr>
              <a:tr h="48405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13:00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簽到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44072887"/>
                  </a:ext>
                </a:extLst>
              </a:tr>
              <a:tr h="49427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13:15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開場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1739514"/>
                  </a:ext>
                </a:extLst>
              </a:tr>
              <a:tr h="98854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13:30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演講 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ctr" defTabSz="141726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>
                          <a:latin typeface="微軟正黑體" pitchFamily="34" charset="-120"/>
                          <a:ea typeface="微軟正黑體" pitchFamily="34" charset="-120"/>
                        </a:rPr>
                        <a:t>阿根納造船廠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ctr" defTabSz="141726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latin typeface="微軟正黑體" pitchFamily="34" charset="-120"/>
                          <a:ea typeface="微軟正黑體" pitchFamily="34" charset="-120"/>
                        </a:rPr>
                        <a:t>十禾環境設計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有限公司</a:t>
                      </a:r>
                      <a:endParaRPr lang="en-US" altLang="zh-TW" sz="14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ctr" defTabSz="141726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吳聲明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03796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15:00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演講 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ctr" defTabSz="141726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暖暖消防分隊廳舍</a:t>
                      </a:r>
                      <a:endParaRPr lang="en-US" altLang="zh-TW" sz="1400" b="1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marR="0" indent="0" algn="ctr" defTabSz="141726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latin typeface="微軟正黑體" pitchFamily="34" charset="-120"/>
                          <a:ea typeface="微軟正黑體" pitchFamily="34" charset="-120"/>
                        </a:rPr>
                        <a:t>林彥穎建築師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事務所</a:t>
                      </a:r>
                      <a:endParaRPr lang="en-US" altLang="zh-TW" sz="14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ctr" defTabSz="141726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林彥穎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8844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投影片編號版面配置區 22">
            <a:extLst>
              <a:ext uri="{FF2B5EF4-FFF2-40B4-BE49-F238E27FC236}">
                <a16:creationId xmlns="" xmlns:a16="http://schemas.microsoft.com/office/drawing/2014/main" id="{428ED98C-8B7D-442E-829D-98271C4AD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F708-A137-4C0A-8E76-5A8D23F5FF75}" type="slidenum">
              <a:rPr lang="zh-TW" altLang="en-US" smtClean="0"/>
              <a:pPr/>
              <a:t>2</a:t>
            </a:fld>
            <a:endParaRPr lang="zh-TW" altLang="en-US"/>
          </a:p>
        </p:txBody>
      </p:sp>
      <p:grpSp>
        <p:nvGrpSpPr>
          <p:cNvPr id="5" name="群組 26"/>
          <p:cNvGrpSpPr/>
          <p:nvPr/>
        </p:nvGrpSpPr>
        <p:grpSpPr>
          <a:xfrm>
            <a:off x="1915687" y="968297"/>
            <a:ext cx="4718726" cy="8345900"/>
            <a:chOff x="1142345" y="968298"/>
            <a:chExt cx="4718726" cy="8345900"/>
          </a:xfrm>
        </p:grpSpPr>
        <p:pic>
          <p:nvPicPr>
            <p:cNvPr id="2" name="圖片 1" descr="展場現況0124-2.jpg">
              <a:extLst>
                <a:ext uri="{FF2B5EF4-FFF2-40B4-BE49-F238E27FC236}">
                  <a16:creationId xmlns="" xmlns:a16="http://schemas.microsoft.com/office/drawing/2014/main" id="{3EA86A5D-D602-4C93-B278-61EEACB6C6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-684405" y="2813002"/>
              <a:ext cx="8327946" cy="4674445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7E89CCA0-97C0-425D-942F-4DF4BA957547}"/>
                </a:ext>
              </a:extLst>
            </p:cNvPr>
            <p:cNvSpPr/>
            <p:nvPr/>
          </p:nvSpPr>
          <p:spPr>
            <a:xfrm rot="16200000">
              <a:off x="1869179" y="4669320"/>
              <a:ext cx="3469661" cy="572163"/>
            </a:xfrm>
            <a:prstGeom prst="rect">
              <a:avLst/>
            </a:prstGeom>
            <a:solidFill>
              <a:srgbClr val="92D050">
                <a:alpha val="43137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          </a:t>
              </a:r>
              <a:endParaRPr lang="zh-TW" altLang="en-US" dirty="0"/>
            </a:p>
          </p:txBody>
        </p:sp>
        <p:sp>
          <p:nvSpPr>
            <p:cNvPr id="11" name="矩形 10">
              <a:extLst>
                <a:ext uri="{FF2B5EF4-FFF2-40B4-BE49-F238E27FC236}">
                  <a16:creationId xmlns="" xmlns:a16="http://schemas.microsoft.com/office/drawing/2014/main" id="{B0059784-AC6E-449A-8BE9-F3F79A0064B4}"/>
                </a:ext>
              </a:extLst>
            </p:cNvPr>
            <p:cNvSpPr/>
            <p:nvPr/>
          </p:nvSpPr>
          <p:spPr>
            <a:xfrm rot="16200000">
              <a:off x="2909927" y="7418145"/>
              <a:ext cx="1356406" cy="572163"/>
            </a:xfrm>
            <a:prstGeom prst="rect">
              <a:avLst/>
            </a:prstGeom>
            <a:solidFill>
              <a:srgbClr val="92D050">
                <a:alpha val="43137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          </a:t>
              </a:r>
              <a:endParaRPr lang="zh-TW" altLang="en-US" dirty="0"/>
            </a:p>
          </p:txBody>
        </p:sp>
        <p:sp>
          <p:nvSpPr>
            <p:cNvPr id="3" name="矩形 2">
              <a:extLst>
                <a:ext uri="{FF2B5EF4-FFF2-40B4-BE49-F238E27FC236}">
                  <a16:creationId xmlns="" xmlns:a16="http://schemas.microsoft.com/office/drawing/2014/main" id="{EAC8141A-2FD5-49C7-A8E0-C3506B0DAFDE}"/>
                </a:ext>
              </a:extLst>
            </p:cNvPr>
            <p:cNvSpPr/>
            <p:nvPr/>
          </p:nvSpPr>
          <p:spPr>
            <a:xfrm rot="16200000">
              <a:off x="599561" y="4334553"/>
              <a:ext cx="2800127" cy="572163"/>
            </a:xfrm>
            <a:prstGeom prst="rect">
              <a:avLst/>
            </a:prstGeom>
            <a:solidFill>
              <a:srgbClr val="4BACC6">
                <a:lumMod val="60000"/>
                <a:lumOff val="40000"/>
                <a:alpha val="43137"/>
              </a:srgb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Kozuka Gothic Pro M"/>
                  <a:cs typeface="+mn-cs"/>
                </a:rPr>
                <a:t>          </a:t>
              </a: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Kozuka Gothic Pro M"/>
                <a:cs typeface="+mn-cs"/>
              </a:endParaRPr>
            </a:p>
          </p:txBody>
        </p:sp>
        <p:sp>
          <p:nvSpPr>
            <p:cNvPr id="4" name="文字方塊 3">
              <a:extLst>
                <a:ext uri="{FF2B5EF4-FFF2-40B4-BE49-F238E27FC236}">
                  <a16:creationId xmlns="" xmlns:a16="http://schemas.microsoft.com/office/drawing/2014/main" id="{028EBD8C-D8EB-40CE-B3B5-6748A24D86C0}"/>
                </a:ext>
              </a:extLst>
            </p:cNvPr>
            <p:cNvSpPr txBox="1"/>
            <p:nvPr/>
          </p:nvSpPr>
          <p:spPr>
            <a:xfrm rot="16200000">
              <a:off x="981669" y="4483969"/>
              <a:ext cx="1942433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ctr" defTabSz="914400">
                <a:lnSpc>
                  <a:spcPct val="150000"/>
                </a:lnSpc>
              </a:pPr>
              <a:r>
                <a:rPr lang="zh-TW" altLang="en-US" sz="1200" spc="300" dirty="0">
                  <a:solidFill>
                    <a:prstClr val="black"/>
                  </a:solidFill>
                  <a:latin typeface="Kozuka Gothic Pro M" pitchFamily="34" charset="-128"/>
                  <a:ea typeface="Kozuka Gothic Pro M" pitchFamily="34" charset="-128"/>
                </a:rPr>
                <a:t>展覽空間</a:t>
              </a:r>
              <a:endParaRPr lang="en-US" altLang="zh-TW" sz="1200" spc="300" dirty="0">
                <a:solidFill>
                  <a:prstClr val="black"/>
                </a:solidFill>
                <a:latin typeface="Kozuka Gothic Pro M" pitchFamily="34" charset="-128"/>
                <a:ea typeface="Kozuka Gothic Pro M" pitchFamily="34" charset="-128"/>
              </a:endParaRPr>
            </a:p>
          </p:txBody>
        </p:sp>
        <p:sp>
          <p:nvSpPr>
            <p:cNvPr id="9" name="文字方塊 8">
              <a:extLst>
                <a:ext uri="{FF2B5EF4-FFF2-40B4-BE49-F238E27FC236}">
                  <a16:creationId xmlns="" xmlns:a16="http://schemas.microsoft.com/office/drawing/2014/main" id="{3C18DBD0-3C36-4B82-BEB0-6B1EBBDD9C54}"/>
                </a:ext>
              </a:extLst>
            </p:cNvPr>
            <p:cNvSpPr txBox="1"/>
            <p:nvPr/>
          </p:nvSpPr>
          <p:spPr>
            <a:xfrm rot="16200000">
              <a:off x="2626173" y="7585145"/>
              <a:ext cx="1942433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ctr">
                <a:lnSpc>
                  <a:spcPct val="150000"/>
                </a:lnSpc>
              </a:pPr>
              <a:r>
                <a:rPr lang="zh-TW" altLang="en-US" sz="1200" spc="300" dirty="0" smtClean="0">
                  <a:latin typeface="Kozuka Gothic Pro M" pitchFamily="34" charset="-128"/>
                  <a:ea typeface="Kozuka Gothic Pro M" pitchFamily="34" charset="-128"/>
                </a:rPr>
                <a:t>會議室</a:t>
              </a:r>
              <a:endParaRPr lang="en-US" altLang="zh-TW" sz="1200" spc="300" dirty="0">
                <a:latin typeface="Kozuka Gothic Pro M" pitchFamily="34" charset="-128"/>
                <a:ea typeface="Kozuka Gothic Pro M" pitchFamily="34" charset="-128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="" xmlns:a16="http://schemas.microsoft.com/office/drawing/2014/main" id="{2D7ED81D-D314-4CD5-952E-BDA6FF62337F}"/>
                </a:ext>
              </a:extLst>
            </p:cNvPr>
            <p:cNvSpPr/>
            <p:nvPr/>
          </p:nvSpPr>
          <p:spPr>
            <a:xfrm rot="16200000">
              <a:off x="3347627" y="8383667"/>
              <a:ext cx="479013" cy="574157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34902"/>
              </a:schemeClr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          </a:t>
              </a:r>
              <a:endParaRPr lang="zh-TW" altLang="en-US" dirty="0"/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="" xmlns:a16="http://schemas.microsoft.com/office/drawing/2014/main" id="{4A1F231E-1867-4766-991D-67C8AE358E30}"/>
                </a:ext>
              </a:extLst>
            </p:cNvPr>
            <p:cNvSpPr txBox="1"/>
            <p:nvPr/>
          </p:nvSpPr>
          <p:spPr>
            <a:xfrm rot="16200000">
              <a:off x="3297168" y="8454129"/>
              <a:ext cx="565997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ctr">
                <a:lnSpc>
                  <a:spcPct val="150000"/>
                </a:lnSpc>
              </a:pPr>
              <a:r>
                <a:rPr lang="zh-TW" altLang="en-US" sz="1200" spc="300" dirty="0">
                  <a:latin typeface="Kozuka Gothic Pro M" pitchFamily="34" charset="-128"/>
                  <a:ea typeface="Kozuka Gothic Pro M" pitchFamily="34" charset="-128"/>
                </a:rPr>
                <a:t>廁所</a:t>
              </a:r>
              <a:endParaRPr lang="en-US" altLang="zh-TW" sz="1200" spc="300" dirty="0">
                <a:latin typeface="Kozuka Gothic Pro M" pitchFamily="34" charset="-128"/>
                <a:ea typeface="Kozuka Gothic Pro M" pitchFamily="34" charset="-128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="" xmlns:a16="http://schemas.microsoft.com/office/drawing/2014/main" id="{42CA87D9-5DC3-4DFF-9F58-392DF817F21F}"/>
                </a:ext>
              </a:extLst>
            </p:cNvPr>
            <p:cNvSpPr/>
            <p:nvPr/>
          </p:nvSpPr>
          <p:spPr>
            <a:xfrm rot="10800000">
              <a:off x="1684286" y="2885121"/>
              <a:ext cx="3660422" cy="368992"/>
            </a:xfrm>
            <a:prstGeom prst="rect">
              <a:avLst/>
            </a:prstGeom>
            <a:solidFill>
              <a:srgbClr val="4BACC6">
                <a:lumMod val="60000"/>
                <a:lumOff val="40000"/>
                <a:alpha val="43137"/>
              </a:srgb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Kozuka Gothic Pro M"/>
                  <a:cs typeface="+mn-cs"/>
                </a:rPr>
                <a:t>          </a:t>
              </a: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Kozuka Gothic Pro M"/>
                <a:cs typeface="+mn-cs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="" xmlns:a16="http://schemas.microsoft.com/office/drawing/2014/main" id="{0B5967A9-E0A6-4979-850F-DCDC747C4B07}"/>
                </a:ext>
              </a:extLst>
            </p:cNvPr>
            <p:cNvSpPr/>
            <p:nvPr/>
          </p:nvSpPr>
          <p:spPr>
            <a:xfrm rot="16200000">
              <a:off x="3277835" y="4677572"/>
              <a:ext cx="3469661" cy="572163"/>
            </a:xfrm>
            <a:prstGeom prst="rect">
              <a:avLst/>
            </a:prstGeom>
            <a:solidFill>
              <a:srgbClr val="92D050">
                <a:alpha val="43137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          </a:t>
              </a:r>
              <a:endParaRPr lang="zh-TW" altLang="en-US" dirty="0"/>
            </a:p>
          </p:txBody>
        </p:sp>
        <p:sp>
          <p:nvSpPr>
            <p:cNvPr id="18" name="矩形 17">
              <a:extLst>
                <a:ext uri="{FF2B5EF4-FFF2-40B4-BE49-F238E27FC236}">
                  <a16:creationId xmlns="" xmlns:a16="http://schemas.microsoft.com/office/drawing/2014/main" id="{0A44C95A-3DDD-4139-8FAA-259E6D2B40F2}"/>
                </a:ext>
              </a:extLst>
            </p:cNvPr>
            <p:cNvSpPr/>
            <p:nvPr/>
          </p:nvSpPr>
          <p:spPr>
            <a:xfrm rot="16200000">
              <a:off x="4334697" y="7418144"/>
              <a:ext cx="1356406" cy="572163"/>
            </a:xfrm>
            <a:prstGeom prst="rect">
              <a:avLst/>
            </a:prstGeom>
            <a:solidFill>
              <a:srgbClr val="92D050">
                <a:alpha val="43137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          </a:t>
              </a:r>
              <a:endParaRPr lang="zh-TW" altLang="en-US" dirty="0"/>
            </a:p>
          </p:txBody>
        </p:sp>
        <p:sp>
          <p:nvSpPr>
            <p:cNvPr id="19" name="矩形 18">
              <a:extLst>
                <a:ext uri="{FF2B5EF4-FFF2-40B4-BE49-F238E27FC236}">
                  <a16:creationId xmlns="" xmlns:a16="http://schemas.microsoft.com/office/drawing/2014/main" id="{48834FE4-80CD-49D0-B1CE-A95DE1DDAB27}"/>
                </a:ext>
              </a:extLst>
            </p:cNvPr>
            <p:cNvSpPr/>
            <p:nvPr/>
          </p:nvSpPr>
          <p:spPr>
            <a:xfrm rot="16200000">
              <a:off x="4784198" y="8353768"/>
              <a:ext cx="479013" cy="574157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34902"/>
              </a:schemeClr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          </a:t>
              </a:r>
              <a:endParaRPr lang="zh-TW" altLang="en-US" dirty="0"/>
            </a:p>
          </p:txBody>
        </p:sp>
        <p:sp>
          <p:nvSpPr>
            <p:cNvPr id="20" name="文字方塊 19">
              <a:extLst>
                <a:ext uri="{FF2B5EF4-FFF2-40B4-BE49-F238E27FC236}">
                  <a16:creationId xmlns="" xmlns:a16="http://schemas.microsoft.com/office/drawing/2014/main" id="{9A601CFE-EE43-48D2-9658-693AA71E9929}"/>
                </a:ext>
              </a:extLst>
            </p:cNvPr>
            <p:cNvSpPr txBox="1"/>
            <p:nvPr/>
          </p:nvSpPr>
          <p:spPr>
            <a:xfrm rot="16200000">
              <a:off x="4733739" y="8424230"/>
              <a:ext cx="565997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ctr">
                <a:lnSpc>
                  <a:spcPct val="150000"/>
                </a:lnSpc>
              </a:pPr>
              <a:r>
                <a:rPr lang="zh-TW" altLang="en-US" sz="1200" spc="300" dirty="0">
                  <a:latin typeface="Kozuka Gothic Pro M" pitchFamily="34" charset="-128"/>
                  <a:ea typeface="Kozuka Gothic Pro M" pitchFamily="34" charset="-128"/>
                </a:rPr>
                <a:t>廁所</a:t>
              </a:r>
              <a:endParaRPr lang="en-US" altLang="zh-TW" sz="1200" spc="300" dirty="0">
                <a:latin typeface="Kozuka Gothic Pro M" pitchFamily="34" charset="-128"/>
                <a:ea typeface="Kozuka Gothic Pro M" pitchFamily="34" charset="-128"/>
              </a:endParaRPr>
            </a:p>
          </p:txBody>
        </p:sp>
        <p:sp>
          <p:nvSpPr>
            <p:cNvPr id="24" name="文字方塊 23">
              <a:extLst>
                <a:ext uri="{FF2B5EF4-FFF2-40B4-BE49-F238E27FC236}">
                  <a16:creationId xmlns="" xmlns:a16="http://schemas.microsoft.com/office/drawing/2014/main" id="{03D7119B-FE36-4BF0-9957-9A7D876FB153}"/>
                </a:ext>
              </a:extLst>
            </p:cNvPr>
            <p:cNvSpPr txBox="1"/>
            <p:nvPr/>
          </p:nvSpPr>
          <p:spPr>
            <a:xfrm rot="16200000">
              <a:off x="1910249" y="1515837"/>
              <a:ext cx="1441325" cy="34624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342900" indent="-342900" algn="r" defTabSz="914400">
                <a:lnSpc>
                  <a:spcPct val="150000"/>
                </a:lnSpc>
              </a:pPr>
              <a:r>
                <a:rPr lang="en-US" altLang="zh-TW" sz="1200" spc="300" dirty="0">
                  <a:solidFill>
                    <a:prstClr val="black"/>
                  </a:solidFill>
                  <a:latin typeface="Kozuka Gothic Pro M" pitchFamily="34" charset="-128"/>
                  <a:ea typeface="Kozuka Gothic Pro M" pitchFamily="34" charset="-128"/>
                </a:rPr>
                <a:t>3F</a:t>
              </a:r>
            </a:p>
          </p:txBody>
        </p:sp>
        <p:sp>
          <p:nvSpPr>
            <p:cNvPr id="25" name="文字方塊 24">
              <a:extLst>
                <a:ext uri="{FF2B5EF4-FFF2-40B4-BE49-F238E27FC236}">
                  <a16:creationId xmlns="" xmlns:a16="http://schemas.microsoft.com/office/drawing/2014/main" id="{79D27531-B7A1-4518-B74B-DC574CA48727}"/>
                </a:ext>
              </a:extLst>
            </p:cNvPr>
            <p:cNvSpPr txBox="1"/>
            <p:nvPr/>
          </p:nvSpPr>
          <p:spPr>
            <a:xfrm rot="16200000">
              <a:off x="3534655" y="1515836"/>
              <a:ext cx="1441325" cy="34624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342900" indent="-342900" algn="r" defTabSz="914400">
                <a:lnSpc>
                  <a:spcPct val="150000"/>
                </a:lnSpc>
              </a:pPr>
              <a:r>
                <a:rPr lang="en-US" altLang="zh-TW" sz="1200" spc="300" dirty="0">
                  <a:solidFill>
                    <a:prstClr val="black"/>
                  </a:solidFill>
                  <a:latin typeface="Kozuka Gothic Pro M" pitchFamily="34" charset="-128"/>
                  <a:ea typeface="Kozuka Gothic Pro M" pitchFamily="34" charset="-128"/>
                </a:rPr>
                <a:t>2F</a:t>
              </a:r>
            </a:p>
          </p:txBody>
        </p:sp>
        <p:sp>
          <p:nvSpPr>
            <p:cNvPr id="26" name="文字方塊 25">
              <a:extLst>
                <a:ext uri="{FF2B5EF4-FFF2-40B4-BE49-F238E27FC236}">
                  <a16:creationId xmlns="" xmlns:a16="http://schemas.microsoft.com/office/drawing/2014/main" id="{7CE47904-A997-4121-97C8-25C4585B28CF}"/>
                </a:ext>
              </a:extLst>
            </p:cNvPr>
            <p:cNvSpPr txBox="1"/>
            <p:nvPr/>
          </p:nvSpPr>
          <p:spPr>
            <a:xfrm rot="16200000">
              <a:off x="4967284" y="1515836"/>
              <a:ext cx="1441325" cy="34624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342900" indent="-342900" algn="r" defTabSz="914400">
                <a:lnSpc>
                  <a:spcPct val="150000"/>
                </a:lnSpc>
              </a:pPr>
              <a:r>
                <a:rPr lang="en-US" altLang="zh-TW" sz="1200" spc="300" dirty="0">
                  <a:solidFill>
                    <a:prstClr val="black"/>
                  </a:solidFill>
                  <a:latin typeface="Kozuka Gothic Pro M" pitchFamily="34" charset="-128"/>
                  <a:ea typeface="Kozuka Gothic Pro M" pitchFamily="34" charset="-128"/>
                </a:rPr>
                <a:t>1F</a:t>
              </a:r>
            </a:p>
          </p:txBody>
        </p:sp>
        <p:sp>
          <p:nvSpPr>
            <p:cNvPr id="15" name="文字方塊 14">
              <a:extLst>
                <a:ext uri="{FF2B5EF4-FFF2-40B4-BE49-F238E27FC236}">
                  <a16:creationId xmlns="" xmlns:a16="http://schemas.microsoft.com/office/drawing/2014/main" id="{BB31AFC8-BD12-4448-99DE-8C8C1E7AED16}"/>
                </a:ext>
              </a:extLst>
            </p:cNvPr>
            <p:cNvSpPr txBox="1"/>
            <p:nvPr/>
          </p:nvSpPr>
          <p:spPr>
            <a:xfrm rot="16200000">
              <a:off x="3337476" y="2167336"/>
              <a:ext cx="438582" cy="152872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342900" indent="-342900" algn="ctr" defTabSz="914400">
                <a:lnSpc>
                  <a:spcPct val="150000"/>
                </a:lnSpc>
              </a:pPr>
              <a:r>
                <a:rPr lang="zh-TW" altLang="en-US" sz="1200" spc="300" dirty="0">
                  <a:solidFill>
                    <a:prstClr val="black"/>
                  </a:solidFill>
                  <a:latin typeface="Kozuka Gothic Pro M" pitchFamily="34" charset="-128"/>
                  <a:ea typeface="Kozuka Gothic Pro M" pitchFamily="34" charset="-128"/>
                </a:rPr>
                <a:t>出入動線</a:t>
              </a:r>
              <a:endParaRPr lang="en-US" altLang="zh-TW" sz="1200" spc="300" dirty="0">
                <a:solidFill>
                  <a:prstClr val="black"/>
                </a:solidFill>
                <a:latin typeface="Kozuka Gothic Pro M" pitchFamily="34" charset="-128"/>
                <a:ea typeface="Kozuka Gothic Pro M" pitchFamily="34" charset="-128"/>
              </a:endParaRPr>
            </a:p>
          </p:txBody>
        </p:sp>
      </p:grpSp>
      <p:sp>
        <p:nvSpPr>
          <p:cNvPr id="22" name="文字方塊 21">
            <a:extLst>
              <a:ext uri="{FF2B5EF4-FFF2-40B4-BE49-F238E27FC236}">
                <a16:creationId xmlns="" xmlns:a16="http://schemas.microsoft.com/office/drawing/2014/main" id="{80CFAE2D-55CF-44A5-B564-3CC664CF84B8}"/>
              </a:ext>
            </a:extLst>
          </p:cNvPr>
          <p:cNvSpPr txBox="1"/>
          <p:nvPr/>
        </p:nvSpPr>
        <p:spPr>
          <a:xfrm rot="16200000">
            <a:off x="1520011" y="4716396"/>
            <a:ext cx="9906001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b="1" spc="300" dirty="0">
                <a:latin typeface="Kozuka Gothic Pro M" pitchFamily="34" charset="-128"/>
                <a:ea typeface="Kozuka Gothic Pro M" pitchFamily="34" charset="-128"/>
              </a:rPr>
              <a:t>展場配置</a:t>
            </a:r>
            <a:endParaRPr lang="zh-TW" altLang="en-US" b="1" spc="3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="" xmlns:a16="http://schemas.microsoft.com/office/drawing/2014/main" id="{48834FE4-80CD-49D0-B1CE-A95DE1DDAB27}"/>
              </a:ext>
            </a:extLst>
          </p:cNvPr>
          <p:cNvSpPr/>
          <p:nvPr/>
        </p:nvSpPr>
        <p:spPr>
          <a:xfrm rot="16200000">
            <a:off x="5561529" y="968400"/>
            <a:ext cx="479013" cy="574157"/>
          </a:xfrm>
          <a:prstGeom prst="rect">
            <a:avLst/>
          </a:prstGeom>
          <a:solidFill>
            <a:schemeClr val="tx1">
              <a:lumMod val="50000"/>
              <a:lumOff val="50000"/>
              <a:alpha val="34902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          </a:t>
            </a:r>
            <a:endParaRPr lang="zh-TW" altLang="en-US" dirty="0"/>
          </a:p>
        </p:txBody>
      </p:sp>
      <p:sp>
        <p:nvSpPr>
          <p:cNvPr id="45" name="文字方塊 44">
            <a:extLst>
              <a:ext uri="{FF2B5EF4-FFF2-40B4-BE49-F238E27FC236}">
                <a16:creationId xmlns="" xmlns:a16="http://schemas.microsoft.com/office/drawing/2014/main" id="{9A601CFE-EE43-48D2-9658-693AA71E9929}"/>
              </a:ext>
            </a:extLst>
          </p:cNvPr>
          <p:cNvSpPr txBox="1"/>
          <p:nvPr/>
        </p:nvSpPr>
        <p:spPr>
          <a:xfrm rot="16200000">
            <a:off x="5511070" y="1038862"/>
            <a:ext cx="565997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zh-TW" altLang="en-US" sz="1200" spc="300" dirty="0">
                <a:latin typeface="Kozuka Gothic Pro M" pitchFamily="34" charset="-128"/>
                <a:ea typeface="Kozuka Gothic Pro M" pitchFamily="34" charset="-128"/>
              </a:rPr>
              <a:t>廁所</a:t>
            </a:r>
            <a:endParaRPr lang="en-US" altLang="zh-TW" sz="1200" spc="300" dirty="0">
              <a:latin typeface="Kozuka Gothic Pro M" pitchFamily="34" charset="-128"/>
              <a:ea typeface="Kozuka Gothic Pro M" pitchFamily="34" charset="-128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="" xmlns:a16="http://schemas.microsoft.com/office/drawing/2014/main" id="{48834FE4-80CD-49D0-B1CE-A95DE1DDAB27}"/>
              </a:ext>
            </a:extLst>
          </p:cNvPr>
          <p:cNvSpPr/>
          <p:nvPr/>
        </p:nvSpPr>
        <p:spPr>
          <a:xfrm rot="16200000">
            <a:off x="4105633" y="968400"/>
            <a:ext cx="479013" cy="574157"/>
          </a:xfrm>
          <a:prstGeom prst="rect">
            <a:avLst/>
          </a:prstGeom>
          <a:solidFill>
            <a:schemeClr val="tx1">
              <a:lumMod val="50000"/>
              <a:lumOff val="50000"/>
              <a:alpha val="34902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          </a:t>
            </a:r>
            <a:endParaRPr lang="zh-TW" altLang="en-US" dirty="0"/>
          </a:p>
        </p:txBody>
      </p:sp>
      <p:sp>
        <p:nvSpPr>
          <p:cNvPr id="47" name="文字方塊 46">
            <a:extLst>
              <a:ext uri="{FF2B5EF4-FFF2-40B4-BE49-F238E27FC236}">
                <a16:creationId xmlns="" xmlns:a16="http://schemas.microsoft.com/office/drawing/2014/main" id="{9A601CFE-EE43-48D2-9658-693AA71E9929}"/>
              </a:ext>
            </a:extLst>
          </p:cNvPr>
          <p:cNvSpPr txBox="1"/>
          <p:nvPr/>
        </p:nvSpPr>
        <p:spPr>
          <a:xfrm rot="16200000">
            <a:off x="4042817" y="1038862"/>
            <a:ext cx="565997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zh-TW" altLang="en-US" sz="1200" spc="300" dirty="0">
                <a:latin typeface="Kozuka Gothic Pro M" pitchFamily="34" charset="-128"/>
                <a:ea typeface="Kozuka Gothic Pro M" pitchFamily="34" charset="-128"/>
              </a:rPr>
              <a:t>廁所</a:t>
            </a:r>
            <a:endParaRPr lang="en-US" altLang="zh-TW" sz="1200" spc="300" dirty="0">
              <a:latin typeface="Kozuka Gothic Pro M" pitchFamily="34" charset="-128"/>
              <a:ea typeface="Kozuka Gothic Pro M" pitchFamily="34" charset="-128"/>
            </a:endParaRPr>
          </a:p>
        </p:txBody>
      </p:sp>
      <p:sp>
        <p:nvSpPr>
          <p:cNvPr id="49" name="向下箭號 48"/>
          <p:cNvSpPr/>
          <p:nvPr/>
        </p:nvSpPr>
        <p:spPr>
          <a:xfrm rot="5400000">
            <a:off x="4428726" y="1548163"/>
            <a:ext cx="236592" cy="3142055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文字方塊 49"/>
          <p:cNvSpPr txBox="1"/>
          <p:nvPr/>
        </p:nvSpPr>
        <p:spPr>
          <a:xfrm rot="16200000">
            <a:off x="3952180" y="3269445"/>
            <a:ext cx="8318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000" dirty="0" smtClean="0">
                <a:latin typeface="標楷體" pitchFamily="65" charset="-120"/>
                <a:ea typeface="標楷體" pitchFamily="65" charset="-120"/>
              </a:rPr>
              <a:t>基隆大歷史場景再現專案辦公室</a:t>
            </a:r>
            <a:endParaRPr lang="zh-TW" altLang="en-US" sz="1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" name="文字方塊 50"/>
          <p:cNvSpPr txBox="1"/>
          <p:nvPr/>
        </p:nvSpPr>
        <p:spPr>
          <a:xfrm rot="16200000">
            <a:off x="3967863" y="3996524"/>
            <a:ext cx="8348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000" dirty="0" smtClean="0">
                <a:latin typeface="標楷體" pitchFamily="65" charset="-120"/>
                <a:ea typeface="標楷體" pitchFamily="65" charset="-120"/>
              </a:rPr>
              <a:t>基隆公辦都市更新專案辦公室</a:t>
            </a:r>
            <a:endParaRPr lang="zh-TW" altLang="en-US" sz="1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2" name="文字方塊 51"/>
          <p:cNvSpPr txBox="1"/>
          <p:nvPr/>
        </p:nvSpPr>
        <p:spPr>
          <a:xfrm rot="16200000">
            <a:off x="5379425" y="5788017"/>
            <a:ext cx="831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000" dirty="0" smtClean="0">
                <a:latin typeface="標楷體" pitchFamily="65" charset="-120"/>
                <a:ea typeface="標楷體" pitchFamily="65" charset="-120"/>
              </a:rPr>
              <a:t>社規師成果展教室</a:t>
            </a:r>
          </a:p>
        </p:txBody>
      </p:sp>
      <p:sp>
        <p:nvSpPr>
          <p:cNvPr id="53" name="文字方塊 52"/>
          <p:cNvSpPr txBox="1"/>
          <p:nvPr/>
        </p:nvSpPr>
        <p:spPr>
          <a:xfrm rot="16200000">
            <a:off x="6052229" y="1863461"/>
            <a:ext cx="902811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太平國小</a:t>
            </a:r>
            <a:endParaRPr lang="en-US" altLang="zh-TW" sz="14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校門</a:t>
            </a: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1400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91" name="群組 90"/>
          <p:cNvGrpSpPr/>
          <p:nvPr/>
        </p:nvGrpSpPr>
        <p:grpSpPr>
          <a:xfrm>
            <a:off x="84069" y="813954"/>
            <a:ext cx="2407249" cy="7489747"/>
            <a:chOff x="84069" y="813954"/>
            <a:chExt cx="2407249" cy="7489747"/>
          </a:xfrm>
        </p:grpSpPr>
        <p:pic>
          <p:nvPicPr>
            <p:cNvPr id="58" name="圖片 57">
              <a:extLst>
                <a:ext uri="{FF2B5EF4-FFF2-40B4-BE49-F238E27FC236}">
                  <a16:creationId xmlns:a16="http://schemas.microsoft.com/office/drawing/2014/main" xmlns="" id="{45BB1E08-A136-4104-8959-6FFC2A4767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t="20771"/>
            <a:stretch/>
          </p:blipFill>
          <p:spPr>
            <a:xfrm rot="10800000">
              <a:off x="163840" y="813954"/>
              <a:ext cx="2307060" cy="7489747"/>
            </a:xfrm>
            <a:prstGeom prst="rect">
              <a:avLst/>
            </a:prstGeom>
          </p:spPr>
        </p:pic>
        <p:sp>
          <p:nvSpPr>
            <p:cNvPr id="59" name="矩形 58"/>
            <p:cNvSpPr/>
            <p:nvPr/>
          </p:nvSpPr>
          <p:spPr>
            <a:xfrm>
              <a:off x="1762485" y="1173631"/>
              <a:ext cx="417475" cy="7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0" name="文字方塊 59">
              <a:extLst>
                <a:ext uri="{FF2B5EF4-FFF2-40B4-BE49-F238E27FC236}">
                  <a16:creationId xmlns:a16="http://schemas.microsoft.com/office/drawing/2014/main" xmlns="" id="{E2755F5C-8236-4E07-B0E9-D37366146A09}"/>
                </a:ext>
              </a:extLst>
            </p:cNvPr>
            <p:cNvSpPr txBox="1"/>
            <p:nvPr/>
          </p:nvSpPr>
          <p:spPr>
            <a:xfrm>
              <a:off x="1414557" y="1205922"/>
              <a:ext cx="1076761" cy="523606"/>
            </a:xfrm>
            <a:prstGeom prst="rect">
              <a:avLst/>
            </a:prstGeom>
            <a:noFill/>
          </p:spPr>
          <p:txBody>
            <a:bodyPr wrap="square" lIns="91820" tIns="45911" rIns="91820" bIns="45911" numCol="1" rtlCol="0">
              <a:spAutoFit/>
            </a:bodyPr>
            <a:lstStyle/>
            <a:p>
              <a:pPr algn="ctr" defTabSz="1012132"/>
              <a:r>
                <a:rPr lang="zh-TW" altLang="en-US" sz="14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策展</a:t>
              </a:r>
              <a:endParaRPr lang="en-US" altLang="zh-TW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defTabSz="1012132"/>
              <a:r>
                <a:rPr lang="zh-TW" altLang="en-US" sz="14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宣言</a:t>
              </a:r>
              <a:endPara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711105" y="1945313"/>
              <a:ext cx="941732" cy="7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2" name="文字方塊 61">
              <a:extLst>
                <a:ext uri="{FF2B5EF4-FFF2-40B4-BE49-F238E27FC236}">
                  <a16:creationId xmlns:a16="http://schemas.microsoft.com/office/drawing/2014/main" xmlns="" id="{E2755F5C-8236-4E07-B0E9-D37366146A09}"/>
                </a:ext>
              </a:extLst>
            </p:cNvPr>
            <p:cNvSpPr txBox="1"/>
            <p:nvPr/>
          </p:nvSpPr>
          <p:spPr>
            <a:xfrm>
              <a:off x="334087" y="1982276"/>
              <a:ext cx="1694388" cy="523606"/>
            </a:xfrm>
            <a:prstGeom prst="rect">
              <a:avLst/>
            </a:prstGeom>
            <a:noFill/>
          </p:spPr>
          <p:txBody>
            <a:bodyPr wrap="square" lIns="91820" tIns="45911" rIns="91820" bIns="45911" numCol="1" rtlCol="0">
              <a:spAutoFit/>
            </a:bodyPr>
            <a:lstStyle/>
            <a:p>
              <a:pPr algn="ctr" defTabSz="1012132"/>
              <a:r>
                <a:rPr lang="zh-TW" altLang="en-US" sz="14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名言</a:t>
              </a:r>
              <a:endParaRPr lang="en-US" altLang="zh-TW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defTabSz="1012132"/>
              <a:r>
                <a:rPr lang="en-US" altLang="zh-TW" sz="14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Le </a:t>
              </a:r>
              <a:r>
                <a:rPr lang="en-US" altLang="zh-TW" sz="1400" b="1" dirty="0" err="1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Corbusior</a:t>
              </a:r>
              <a:endParaRPr lang="en-US" altLang="zh-TW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711105" y="3551493"/>
              <a:ext cx="941732" cy="7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5" name="文字方塊 64">
              <a:extLst>
                <a:ext uri="{FF2B5EF4-FFF2-40B4-BE49-F238E27FC236}">
                  <a16:creationId xmlns:a16="http://schemas.microsoft.com/office/drawing/2014/main" xmlns="" id="{E2755F5C-8236-4E07-B0E9-D37366146A09}"/>
                </a:ext>
              </a:extLst>
            </p:cNvPr>
            <p:cNvSpPr txBox="1"/>
            <p:nvPr/>
          </p:nvSpPr>
          <p:spPr>
            <a:xfrm>
              <a:off x="346444" y="3501957"/>
              <a:ext cx="1694388" cy="523606"/>
            </a:xfrm>
            <a:prstGeom prst="rect">
              <a:avLst/>
            </a:prstGeom>
            <a:noFill/>
          </p:spPr>
          <p:txBody>
            <a:bodyPr wrap="square" lIns="91820" tIns="45911" rIns="91820" bIns="45911" numCol="1" rtlCol="0">
              <a:spAutoFit/>
            </a:bodyPr>
            <a:lstStyle/>
            <a:p>
              <a:pPr algn="ctr" defTabSz="1012132"/>
              <a:r>
                <a:rPr lang="zh-TW" altLang="en-US" sz="14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名言</a:t>
              </a:r>
              <a:endParaRPr lang="en-US" altLang="zh-TW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defTabSz="1012132"/>
              <a:r>
                <a:rPr lang="en-US" altLang="zh-TW" sz="1400" b="1" dirty="0" err="1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Alvar</a:t>
              </a:r>
              <a:r>
                <a:rPr lang="en-US" altLang="zh-TW" sz="14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Alto</a:t>
              </a:r>
            </a:p>
          </p:txBody>
        </p:sp>
        <p:sp>
          <p:nvSpPr>
            <p:cNvPr id="66" name="矩形 65"/>
            <p:cNvSpPr/>
            <p:nvPr/>
          </p:nvSpPr>
          <p:spPr>
            <a:xfrm>
              <a:off x="711105" y="5099312"/>
              <a:ext cx="941732" cy="7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7" name="文字方塊 66">
              <a:extLst>
                <a:ext uri="{FF2B5EF4-FFF2-40B4-BE49-F238E27FC236}">
                  <a16:creationId xmlns:a16="http://schemas.microsoft.com/office/drawing/2014/main" xmlns="" id="{E2755F5C-8236-4E07-B0E9-D37366146A09}"/>
                </a:ext>
              </a:extLst>
            </p:cNvPr>
            <p:cNvSpPr txBox="1"/>
            <p:nvPr/>
          </p:nvSpPr>
          <p:spPr>
            <a:xfrm>
              <a:off x="358801" y="5062133"/>
              <a:ext cx="1694388" cy="523606"/>
            </a:xfrm>
            <a:prstGeom prst="rect">
              <a:avLst/>
            </a:prstGeom>
            <a:noFill/>
          </p:spPr>
          <p:txBody>
            <a:bodyPr wrap="square" lIns="91820" tIns="45911" rIns="91820" bIns="45911" numCol="1" rtlCol="0">
              <a:spAutoFit/>
            </a:bodyPr>
            <a:lstStyle/>
            <a:p>
              <a:pPr algn="ctr" defTabSz="1012132"/>
              <a:r>
                <a:rPr lang="zh-TW" altLang="en-US" sz="14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名言</a:t>
              </a:r>
              <a:endParaRPr lang="en-US" altLang="zh-TW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defTabSz="1012132"/>
              <a:r>
                <a:rPr lang="en-US" altLang="zh-TW" sz="14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Carlo </a:t>
              </a:r>
              <a:r>
                <a:rPr lang="en-US" altLang="zh-TW" sz="1400" b="1" dirty="0" err="1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Scarpa</a:t>
              </a:r>
              <a:endParaRPr lang="en-US" altLang="zh-TW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0" name="文字方塊 69">
              <a:extLst>
                <a:ext uri="{FF2B5EF4-FFF2-40B4-BE49-F238E27FC236}">
                  <a16:creationId xmlns:a16="http://schemas.microsoft.com/office/drawing/2014/main" xmlns="" id="{81DAAFE8-38EB-4F25-9A31-B3733CED734E}"/>
                </a:ext>
              </a:extLst>
            </p:cNvPr>
            <p:cNvSpPr txBox="1"/>
            <p:nvPr/>
          </p:nvSpPr>
          <p:spPr>
            <a:xfrm rot="16200000">
              <a:off x="-461621" y="2434802"/>
              <a:ext cx="152226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ctr" defTabSz="914400">
                <a:lnSpc>
                  <a:spcPct val="150000"/>
                </a:lnSpc>
              </a:pPr>
              <a:r>
                <a:rPr lang="en-US" altLang="zh-TW" sz="1600" spc="300" dirty="0">
                  <a:solidFill>
                    <a:prstClr val="black"/>
                  </a:solidFill>
                  <a:latin typeface="Kozuka Gothic Pro M" pitchFamily="34" charset="-128"/>
                  <a:ea typeface="Kozuka Gothic Pro M" pitchFamily="34" charset="-128"/>
                </a:rPr>
                <a:t>A</a:t>
              </a:r>
              <a:r>
                <a:rPr lang="zh-TW" altLang="en-US" sz="1600" spc="300" dirty="0">
                  <a:solidFill>
                    <a:prstClr val="black"/>
                  </a:solidFill>
                  <a:latin typeface="Kozuka Gothic Pro M" pitchFamily="34" charset="-128"/>
                  <a:ea typeface="Kozuka Gothic Pro M" pitchFamily="34" charset="-128"/>
                </a:rPr>
                <a:t>展間</a:t>
              </a:r>
              <a:endParaRPr lang="en-US" altLang="zh-TW" sz="1600" spc="300" dirty="0">
                <a:solidFill>
                  <a:prstClr val="black"/>
                </a:solidFill>
                <a:latin typeface="Kozuka Gothic Pro M" pitchFamily="34" charset="-128"/>
                <a:ea typeface="Kozuka Gothic Pro M" pitchFamily="34" charset="-128"/>
              </a:endParaRPr>
            </a:p>
          </p:txBody>
        </p:sp>
        <p:sp>
          <p:nvSpPr>
            <p:cNvPr id="71" name="文字方塊 70">
              <a:extLst>
                <a:ext uri="{FF2B5EF4-FFF2-40B4-BE49-F238E27FC236}">
                  <a16:creationId xmlns:a16="http://schemas.microsoft.com/office/drawing/2014/main" xmlns="" id="{6AE412DE-4C88-4672-83E8-58333FD03630}"/>
                </a:ext>
              </a:extLst>
            </p:cNvPr>
            <p:cNvSpPr txBox="1"/>
            <p:nvPr/>
          </p:nvSpPr>
          <p:spPr>
            <a:xfrm rot="16200000">
              <a:off x="-461621" y="4076503"/>
              <a:ext cx="152226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ctr" defTabSz="914400">
                <a:lnSpc>
                  <a:spcPct val="150000"/>
                </a:lnSpc>
              </a:pPr>
              <a:r>
                <a:rPr lang="en-US" altLang="zh-TW" sz="1600" spc="300" dirty="0">
                  <a:solidFill>
                    <a:prstClr val="black"/>
                  </a:solidFill>
                  <a:latin typeface="Kozuka Gothic Pro M" pitchFamily="34" charset="-128"/>
                  <a:ea typeface="Kozuka Gothic Pro M" pitchFamily="34" charset="-128"/>
                </a:rPr>
                <a:t>B</a:t>
              </a:r>
              <a:r>
                <a:rPr lang="zh-TW" altLang="en-US" sz="1600" spc="300" dirty="0">
                  <a:solidFill>
                    <a:prstClr val="black"/>
                  </a:solidFill>
                  <a:latin typeface="Kozuka Gothic Pro M" pitchFamily="34" charset="-128"/>
                  <a:ea typeface="Kozuka Gothic Pro M" pitchFamily="34" charset="-128"/>
                </a:rPr>
                <a:t>展間</a:t>
              </a:r>
              <a:endParaRPr lang="en-US" altLang="zh-TW" sz="1600" spc="300" dirty="0">
                <a:solidFill>
                  <a:prstClr val="black"/>
                </a:solidFill>
                <a:latin typeface="Kozuka Gothic Pro M" pitchFamily="34" charset="-128"/>
                <a:ea typeface="Kozuka Gothic Pro M" pitchFamily="34" charset="-128"/>
              </a:endParaRPr>
            </a:p>
          </p:txBody>
        </p:sp>
        <p:sp>
          <p:nvSpPr>
            <p:cNvPr id="72" name="文字方塊 71">
              <a:extLst>
                <a:ext uri="{FF2B5EF4-FFF2-40B4-BE49-F238E27FC236}">
                  <a16:creationId xmlns:a16="http://schemas.microsoft.com/office/drawing/2014/main" xmlns="" id="{9CBAFA8E-F3B6-4B2B-B184-9896F530A5AD}"/>
                </a:ext>
              </a:extLst>
            </p:cNvPr>
            <p:cNvSpPr txBox="1"/>
            <p:nvPr/>
          </p:nvSpPr>
          <p:spPr>
            <a:xfrm rot="16200000">
              <a:off x="-461621" y="5598768"/>
              <a:ext cx="152226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ctr" defTabSz="914400">
                <a:lnSpc>
                  <a:spcPct val="150000"/>
                </a:lnSpc>
              </a:pPr>
              <a:r>
                <a:rPr lang="en-US" altLang="zh-TW" sz="1600" spc="300" dirty="0">
                  <a:solidFill>
                    <a:prstClr val="black"/>
                  </a:solidFill>
                  <a:latin typeface="Kozuka Gothic Pro M" pitchFamily="34" charset="-128"/>
                  <a:ea typeface="Kozuka Gothic Pro M" pitchFamily="34" charset="-128"/>
                </a:rPr>
                <a:t>C</a:t>
              </a:r>
              <a:r>
                <a:rPr lang="zh-TW" altLang="en-US" sz="1600" spc="300" dirty="0">
                  <a:solidFill>
                    <a:prstClr val="black"/>
                  </a:solidFill>
                  <a:latin typeface="Kozuka Gothic Pro M" pitchFamily="34" charset="-128"/>
                  <a:ea typeface="Kozuka Gothic Pro M" pitchFamily="34" charset="-128"/>
                </a:rPr>
                <a:t>展間</a:t>
              </a:r>
              <a:endParaRPr lang="en-US" altLang="zh-TW" sz="1600" spc="300" dirty="0">
                <a:solidFill>
                  <a:prstClr val="black"/>
                </a:solidFill>
                <a:latin typeface="Kozuka Gothic Pro M" pitchFamily="34" charset="-128"/>
                <a:ea typeface="Kozuka Gothic Pro M" pitchFamily="34" charset="-128"/>
              </a:endParaRPr>
            </a:p>
          </p:txBody>
        </p:sp>
        <p:sp>
          <p:nvSpPr>
            <p:cNvPr id="73" name="文字方塊 72">
              <a:extLst>
                <a:ext uri="{FF2B5EF4-FFF2-40B4-BE49-F238E27FC236}">
                  <a16:creationId xmlns:a16="http://schemas.microsoft.com/office/drawing/2014/main" xmlns="" id="{E2786095-4259-438E-85BE-4CED875BCA92}"/>
                </a:ext>
              </a:extLst>
            </p:cNvPr>
            <p:cNvSpPr txBox="1"/>
            <p:nvPr/>
          </p:nvSpPr>
          <p:spPr>
            <a:xfrm rot="16200000">
              <a:off x="-461621" y="7295339"/>
              <a:ext cx="152226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ctr" defTabSz="914400">
                <a:lnSpc>
                  <a:spcPct val="150000"/>
                </a:lnSpc>
              </a:pPr>
              <a:r>
                <a:rPr lang="en-US" altLang="zh-TW" sz="1600" spc="300" dirty="0">
                  <a:solidFill>
                    <a:prstClr val="black"/>
                  </a:solidFill>
                  <a:latin typeface="Kozuka Gothic Pro M" pitchFamily="34" charset="-128"/>
                  <a:ea typeface="Kozuka Gothic Pro M" pitchFamily="34" charset="-128"/>
                </a:rPr>
                <a:t>D</a:t>
              </a:r>
              <a:r>
                <a:rPr lang="zh-TW" altLang="en-US" sz="1600" spc="300" dirty="0">
                  <a:solidFill>
                    <a:prstClr val="black"/>
                  </a:solidFill>
                  <a:latin typeface="Kozuka Gothic Pro M" pitchFamily="34" charset="-128"/>
                  <a:ea typeface="Kozuka Gothic Pro M" pitchFamily="34" charset="-128"/>
                </a:rPr>
                <a:t>展間</a:t>
              </a:r>
              <a:endParaRPr lang="en-US" altLang="zh-TW" sz="1600" spc="300" dirty="0">
                <a:solidFill>
                  <a:prstClr val="black"/>
                </a:solidFill>
                <a:latin typeface="Kozuka Gothic Pro M" pitchFamily="34" charset="-128"/>
                <a:ea typeface="Kozuka Gothic Pro M" pitchFamily="34" charset="-128"/>
              </a:endParaRPr>
            </a:p>
          </p:txBody>
        </p:sp>
        <p:sp>
          <p:nvSpPr>
            <p:cNvPr id="80" name="文字方塊 79">
              <a:extLst>
                <a:ext uri="{FF2B5EF4-FFF2-40B4-BE49-F238E27FC236}">
                  <a16:creationId xmlns:a16="http://schemas.microsoft.com/office/drawing/2014/main" xmlns="" id="{E2755F5C-8236-4E07-B0E9-D37366146A09}"/>
                </a:ext>
              </a:extLst>
            </p:cNvPr>
            <p:cNvSpPr txBox="1"/>
            <p:nvPr/>
          </p:nvSpPr>
          <p:spPr>
            <a:xfrm>
              <a:off x="667611" y="2553753"/>
              <a:ext cx="987966" cy="46205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lIns="91820" tIns="45911" rIns="91820" bIns="45911" numCol="1" rtlCol="0">
              <a:spAutoFit/>
            </a:bodyPr>
            <a:lstStyle/>
            <a:p>
              <a:pPr algn="ctr" defTabSz="1012132"/>
              <a:r>
                <a:rPr lang="zh-TW" altLang="en-US" sz="1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一口規劃</a:t>
              </a:r>
              <a:endParaRPr lang="en-US" altLang="zh-TW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defTabSz="1012132"/>
              <a:r>
                <a:rPr lang="zh-TW" altLang="en-US" sz="1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設計顧問</a:t>
              </a:r>
            </a:p>
          </p:txBody>
        </p:sp>
        <p:sp>
          <p:nvSpPr>
            <p:cNvPr id="81" name="文字方塊 80">
              <a:extLst>
                <a:ext uri="{FF2B5EF4-FFF2-40B4-BE49-F238E27FC236}">
                  <a16:creationId xmlns:a16="http://schemas.microsoft.com/office/drawing/2014/main" xmlns="" id="{E2755F5C-8236-4E07-B0E9-D37366146A09}"/>
                </a:ext>
              </a:extLst>
            </p:cNvPr>
            <p:cNvSpPr txBox="1"/>
            <p:nvPr/>
          </p:nvSpPr>
          <p:spPr>
            <a:xfrm>
              <a:off x="634845" y="4283184"/>
              <a:ext cx="1119588" cy="64671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lIns="91820" tIns="45911" rIns="91820" bIns="45911" numCol="1" rtlCol="0">
              <a:spAutoFit/>
            </a:bodyPr>
            <a:lstStyle/>
            <a:p>
              <a:pPr algn="ctr" defTabSz="1012132"/>
              <a:r>
                <a:rPr lang="zh-TW" altLang="en-US" sz="1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大涵建築師</a:t>
              </a:r>
              <a:endParaRPr lang="en-US" altLang="zh-TW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defTabSz="1012132"/>
              <a:r>
                <a:rPr lang="zh-TW" altLang="en-US" sz="1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事務所</a:t>
              </a:r>
              <a:r>
                <a:rPr lang="en-US" altLang="zh-TW" sz="1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endParaRPr lang="zh-TW" altLang="en-US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defTabSz="1012132"/>
              <a:r>
                <a:rPr lang="zh-TW" altLang="en-US" sz="1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衍序規劃設計</a:t>
              </a:r>
            </a:p>
          </p:txBody>
        </p:sp>
        <p:sp>
          <p:nvSpPr>
            <p:cNvPr id="82" name="文字方塊 81">
              <a:extLst>
                <a:ext uri="{FF2B5EF4-FFF2-40B4-BE49-F238E27FC236}">
                  <a16:creationId xmlns:a16="http://schemas.microsoft.com/office/drawing/2014/main" xmlns="" id="{E2755F5C-8236-4E07-B0E9-D37366146A09}"/>
                </a:ext>
              </a:extLst>
            </p:cNvPr>
            <p:cNvSpPr txBox="1"/>
            <p:nvPr/>
          </p:nvSpPr>
          <p:spPr>
            <a:xfrm>
              <a:off x="630540" y="5678835"/>
              <a:ext cx="1119588" cy="83138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lIns="91820" tIns="45911" rIns="91820" bIns="45911" numCol="1" rtlCol="0">
              <a:spAutoFit/>
            </a:bodyPr>
            <a:lstStyle/>
            <a:p>
              <a:pPr algn="ctr" defTabSz="1012132"/>
              <a:r>
                <a:rPr lang="zh-TW" altLang="en-US" sz="1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十禾環境設計有限公司</a:t>
              </a:r>
              <a:r>
                <a:rPr lang="en-US" altLang="zh-TW" sz="1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endParaRPr lang="zh-TW" altLang="en-US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defTabSz="1012132"/>
              <a:r>
                <a:rPr lang="zh-TW" altLang="en-US" sz="1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林彥穎建築師事務所</a:t>
              </a:r>
            </a:p>
          </p:txBody>
        </p:sp>
        <p:sp>
          <p:nvSpPr>
            <p:cNvPr id="83" name="文字方塊 82">
              <a:extLst>
                <a:ext uri="{FF2B5EF4-FFF2-40B4-BE49-F238E27FC236}">
                  <a16:creationId xmlns:a16="http://schemas.microsoft.com/office/drawing/2014/main" xmlns="" id="{E2755F5C-8236-4E07-B0E9-D37366146A09}"/>
                </a:ext>
              </a:extLst>
            </p:cNvPr>
            <p:cNvSpPr txBox="1"/>
            <p:nvPr/>
          </p:nvSpPr>
          <p:spPr>
            <a:xfrm>
              <a:off x="633169" y="7238593"/>
              <a:ext cx="1119588" cy="46205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lIns="91820" tIns="45911" rIns="91820" bIns="45911" numCol="1" rtlCol="0">
              <a:spAutoFit/>
            </a:bodyPr>
            <a:lstStyle/>
            <a:p>
              <a:pPr algn="ctr" defTabSz="1012132"/>
              <a:r>
                <a:rPr lang="zh-TW" altLang="en-US" sz="1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民眾作品展示</a:t>
              </a:r>
            </a:p>
            <a:p>
              <a:pPr algn="ctr" defTabSz="1012132"/>
              <a:r>
                <a:rPr lang="zh-TW" altLang="en-US" sz="1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現場速寫空間</a:t>
              </a:r>
            </a:p>
          </p:txBody>
        </p:sp>
      </p:grpSp>
      <p:cxnSp>
        <p:nvCxnSpPr>
          <p:cNvPr id="34" name="直線接點 33"/>
          <p:cNvCxnSpPr/>
          <p:nvPr/>
        </p:nvCxnSpPr>
        <p:spPr>
          <a:xfrm>
            <a:off x="1652837" y="296562"/>
            <a:ext cx="1412454" cy="25832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線接點 36"/>
          <p:cNvCxnSpPr/>
          <p:nvPr/>
        </p:nvCxnSpPr>
        <p:spPr>
          <a:xfrm flipV="1">
            <a:off x="1414557" y="5930992"/>
            <a:ext cx="1595064" cy="2798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02058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="" xmlns:a16="http://schemas.microsoft.com/office/drawing/2014/main" id="{AF20178B-DD0B-42E0-BD49-E329F14BAAFD}"/>
              </a:ext>
            </a:extLst>
          </p:cNvPr>
          <p:cNvSpPr txBox="1"/>
          <p:nvPr/>
        </p:nvSpPr>
        <p:spPr>
          <a:xfrm>
            <a:off x="1" y="123558"/>
            <a:ext cx="6858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TW" altLang="en-US" sz="2000" spc="300" dirty="0"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作品</a:t>
            </a:r>
            <a:r>
              <a:rPr lang="zh-TW" altLang="en-US" sz="2000" spc="300" dirty="0" smtClean="0"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配置</a:t>
            </a:r>
          </a:p>
          <a:p>
            <a:pPr algn="ctr">
              <a:lnSpc>
                <a:spcPct val="200000"/>
              </a:lnSpc>
            </a:pPr>
            <a:r>
              <a:rPr lang="zh-TW" altLang="en-US" sz="1600" spc="300" dirty="0" smtClean="0">
                <a:solidFill>
                  <a:prstClr val="black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地點：設計與建築者之家 </a:t>
            </a:r>
            <a:r>
              <a:rPr lang="en-US" altLang="zh-TW" sz="1600" spc="300" dirty="0" smtClean="0">
                <a:solidFill>
                  <a:prstClr val="black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3F</a:t>
            </a:r>
            <a:r>
              <a:rPr lang="zh-TW" altLang="en-US" sz="1600" spc="300" dirty="0" smtClean="0">
                <a:solidFill>
                  <a:prstClr val="black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 </a:t>
            </a:r>
            <a:r>
              <a:rPr lang="en-US" altLang="zh-TW" sz="1600" spc="300" dirty="0" smtClean="0">
                <a:solidFill>
                  <a:prstClr val="black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A-D</a:t>
            </a:r>
            <a:r>
              <a:rPr lang="zh-TW" altLang="en-US" sz="1600" spc="300" dirty="0" smtClean="0">
                <a:solidFill>
                  <a:prstClr val="black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展間</a:t>
            </a:r>
            <a:endParaRPr lang="en-US" altLang="zh-TW" sz="1600" spc="300" dirty="0" smtClean="0">
              <a:solidFill>
                <a:prstClr val="black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19D94C3A-A5DD-4109-98E0-5A3D17696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F708-A137-4C0A-8E76-5A8D23F5FF75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396256" y="1810984"/>
            <a:ext cx="6228481" cy="3786037"/>
          </a:xfrm>
          <a:prstGeom prst="rect">
            <a:avLst/>
          </a:prstGeom>
          <a:noFill/>
        </p:spPr>
        <p:txBody>
          <a:bodyPr wrap="square" lIns="91820" tIns="45911" rIns="91820" bIns="45911" rtlCol="0">
            <a:spAutoFit/>
          </a:bodyPr>
          <a:lstStyle/>
          <a:p>
            <a:r>
              <a:rPr lang="en-US" altLang="zh-TW" sz="1600" spc="300" dirty="0" smtClean="0">
                <a:solidFill>
                  <a:prstClr val="black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A</a:t>
            </a:r>
            <a:r>
              <a:rPr lang="zh-TW" altLang="en-US" sz="1600" spc="300" dirty="0" smtClean="0">
                <a:solidFill>
                  <a:prstClr val="black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展間－</a:t>
            </a:r>
            <a:endParaRPr lang="en-US" altLang="zh-TW" sz="1600" spc="300" dirty="0" smtClean="0">
              <a:solidFill>
                <a:prstClr val="black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  <a:p>
            <a:r>
              <a:rPr lang="zh-TW" altLang="en-US" sz="1600" b="1" spc="333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基隆市望海巷海灣串聯計畫</a:t>
            </a:r>
            <a:endParaRPr lang="en-US" altLang="zh-TW" sz="1600" b="1" spc="333" dirty="0" smtClean="0">
              <a:solidFill>
                <a:prstClr val="black">
                  <a:lumMod val="95000"/>
                  <a:lumOff val="5000"/>
                </a:prst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一口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規劃設計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顧問　宋鎮邁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+</a:t>
            </a:r>
            <a:r>
              <a:rPr lang="en-US" altLang="zh-TW" sz="1600" dirty="0" err="1" smtClean="0">
                <a:latin typeface="微軟正黑體" pitchFamily="34" charset="-120"/>
                <a:ea typeface="微軟正黑體" pitchFamily="34" charset="-120"/>
              </a:rPr>
              <a:t>Manolo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 F. </a:t>
            </a:r>
            <a:r>
              <a:rPr lang="en-US" altLang="zh-TW" sz="1600" dirty="0" err="1" smtClean="0">
                <a:latin typeface="微軟正黑體" pitchFamily="34" charset="-120"/>
                <a:ea typeface="微軟正黑體" pitchFamily="34" charset="-120"/>
              </a:rPr>
              <a:t>Ufer</a:t>
            </a:r>
            <a:endParaRPr lang="en-US" altLang="zh-TW" sz="16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1600" spc="333" dirty="0" smtClean="0">
              <a:solidFill>
                <a:prstClr val="black">
                  <a:lumMod val="75000"/>
                  <a:lumOff val="25000"/>
                </a:prst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1600" spc="300" dirty="0" smtClean="0">
                <a:solidFill>
                  <a:prstClr val="black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B</a:t>
            </a:r>
            <a:r>
              <a:rPr lang="zh-TW" altLang="en-US" sz="1600" spc="300" dirty="0" smtClean="0">
                <a:solidFill>
                  <a:prstClr val="black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展間－</a:t>
            </a:r>
            <a:endParaRPr lang="en-US" altLang="zh-TW" sz="16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600" b="1" dirty="0" smtClean="0">
                <a:latin typeface="微軟正黑體" pitchFamily="34" charset="-120"/>
                <a:ea typeface="微軟正黑體" pitchFamily="34" charset="-120"/>
              </a:rPr>
              <a:t>基隆山海城串聯再造計畫</a:t>
            </a:r>
            <a:endParaRPr lang="en-US" altLang="zh-TW" sz="16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大涵建築師事務所　邱文傑</a:t>
            </a:r>
            <a:endParaRPr lang="en-US" altLang="zh-TW" sz="16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600" b="1" dirty="0" smtClean="0">
                <a:latin typeface="微軟正黑體" pitchFamily="34" charset="-120"/>
                <a:ea typeface="微軟正黑體" pitchFamily="34" charset="-120"/>
              </a:rPr>
              <a:t>希望之丘</a:t>
            </a:r>
            <a:endParaRPr lang="en-US" altLang="zh-TW" sz="16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衍序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規劃設計</a:t>
            </a:r>
            <a:r>
              <a:rPr lang="zh-TW" altLang="en-US" sz="1600" b="1" dirty="0" smtClean="0">
                <a:latin typeface="微軟正黑體" pitchFamily="34" charset="-120"/>
                <a:ea typeface="微軟正黑體" pitchFamily="34" charset="-120"/>
              </a:rPr>
              <a:t>　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陳漢儒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+Alessandro </a:t>
            </a:r>
            <a:r>
              <a:rPr lang="en-US" altLang="zh-TW" sz="1600" dirty="0" err="1" smtClean="0">
                <a:latin typeface="微軟正黑體" pitchFamily="34" charset="-120"/>
                <a:ea typeface="微軟正黑體" pitchFamily="34" charset="-120"/>
              </a:rPr>
              <a:t>Martinelli</a:t>
            </a:r>
            <a:endParaRPr lang="en-US" altLang="zh-TW" sz="16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16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1600" spc="300" dirty="0" smtClean="0">
                <a:solidFill>
                  <a:prstClr val="black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C</a:t>
            </a:r>
            <a:r>
              <a:rPr lang="zh-TW" altLang="en-US" sz="1600" spc="300" dirty="0" smtClean="0">
                <a:solidFill>
                  <a:prstClr val="black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展間－</a:t>
            </a:r>
            <a:endParaRPr lang="en-US" altLang="zh-TW" sz="16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600" b="1" dirty="0" smtClean="0">
                <a:latin typeface="微軟正黑體" pitchFamily="34" charset="-120"/>
                <a:ea typeface="微軟正黑體" pitchFamily="34" charset="-120"/>
              </a:rPr>
              <a:t>阿根納造船廠</a:t>
            </a:r>
            <a:endParaRPr lang="en-US" altLang="zh-TW" sz="16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十禾環境設計有限公司　吳聲明</a:t>
            </a:r>
          </a:p>
          <a:p>
            <a:r>
              <a:rPr lang="zh-TW" altLang="en-US" sz="1600" b="1" dirty="0" smtClean="0">
                <a:latin typeface="微軟正黑體" pitchFamily="34" charset="-120"/>
                <a:ea typeface="微軟正黑體" pitchFamily="34" charset="-120"/>
              </a:rPr>
              <a:t>基隆市暖暖消防分隊廳舍</a:t>
            </a:r>
            <a:endParaRPr lang="en-US" altLang="zh-TW" sz="16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林彥穎建築師事務所　林彥穎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+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張全智</a:t>
            </a:r>
            <a:endParaRPr lang="en-US" altLang="zh-TW" sz="16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0C731FD8-99F6-4466-95EE-27650EF7F8F4}"/>
              </a:ext>
            </a:extLst>
          </p:cNvPr>
          <p:cNvSpPr txBox="1"/>
          <p:nvPr/>
        </p:nvSpPr>
        <p:spPr>
          <a:xfrm>
            <a:off x="397345" y="1420986"/>
            <a:ext cx="5103340" cy="369718"/>
          </a:xfrm>
          <a:prstGeom prst="rect">
            <a:avLst/>
          </a:prstGeom>
          <a:noFill/>
        </p:spPr>
        <p:txBody>
          <a:bodyPr wrap="square" lIns="91820" tIns="45911" rIns="91820" bIns="45911" rtlCol="0">
            <a:spAutoFit/>
          </a:bodyPr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「軸線一：素寫」建築師作品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99283" y="6359291"/>
            <a:ext cx="6228481" cy="3047374"/>
          </a:xfrm>
          <a:prstGeom prst="rect">
            <a:avLst/>
          </a:prstGeom>
          <a:noFill/>
        </p:spPr>
        <p:txBody>
          <a:bodyPr wrap="square" lIns="91820" tIns="45911" rIns="91820" bIns="45911" rtlCol="0">
            <a:spAutoFit/>
          </a:bodyPr>
          <a:lstStyle/>
          <a:p>
            <a:r>
              <a:rPr lang="en-US" altLang="zh-TW" sz="1600" spc="300" dirty="0" smtClean="0">
                <a:solidFill>
                  <a:prstClr val="black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D</a:t>
            </a:r>
            <a:r>
              <a:rPr lang="zh-TW" altLang="en-US" sz="1600" spc="300" dirty="0" smtClean="0">
                <a:solidFill>
                  <a:prstClr val="black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展間－</a:t>
            </a:r>
            <a:endParaRPr lang="en-US" altLang="zh-TW" sz="1600" spc="300" dirty="0" smtClean="0">
              <a:solidFill>
                <a:prstClr val="black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  <a:p>
            <a:r>
              <a:rPr lang="zh-TW" altLang="en-US" sz="1600" spc="300" dirty="0" smtClean="0">
                <a:solidFill>
                  <a:prstClr val="black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以山、海、雨、史等主題，開放民眾畫出對於基隆的觀察。</a:t>
            </a:r>
            <a:endParaRPr lang="en-US" altLang="zh-TW" sz="1600" spc="300" dirty="0" smtClean="0">
              <a:solidFill>
                <a:prstClr val="black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  <a:p>
            <a:r>
              <a:rPr lang="zh-TW" altLang="en-US" sz="1600" spc="300" dirty="0" smtClean="0">
                <a:solidFill>
                  <a:prstClr val="black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以簡單的紙筆，對基隆的空間、場域進行記憶與印象的速寫，展後將選出</a:t>
            </a:r>
            <a:r>
              <a:rPr lang="en-US" altLang="zh-TW" sz="1600" spc="300" dirty="0" smtClean="0">
                <a:solidFill>
                  <a:prstClr val="black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15</a:t>
            </a:r>
            <a:r>
              <a:rPr lang="zh-TW" altLang="en-US" sz="1600" spc="300" dirty="0" smtClean="0">
                <a:solidFill>
                  <a:prstClr val="black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件作品予以贈獎。</a:t>
            </a:r>
          </a:p>
          <a:p>
            <a:endParaRPr lang="en-US" altLang="zh-TW" sz="1600" spc="300" dirty="0" smtClean="0">
              <a:solidFill>
                <a:prstClr val="black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  <a:p>
            <a:r>
              <a:rPr lang="zh-TW" altLang="en-US" sz="1600" spc="300" dirty="0" smtClean="0">
                <a:solidFill>
                  <a:prstClr val="black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第一階段：以徵件方式於「</a:t>
            </a:r>
            <a:r>
              <a:rPr lang="en-US" altLang="zh-TW" sz="1600" spc="300" dirty="0" smtClean="0">
                <a:solidFill>
                  <a:prstClr val="black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86</a:t>
            </a:r>
            <a:r>
              <a:rPr lang="zh-TW" altLang="en-US" sz="1600" spc="300" dirty="0" smtClean="0">
                <a:solidFill>
                  <a:prstClr val="black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設計公寓」、「丸角自轉生活咖啡」、「貓町咖啡」、「</a:t>
            </a:r>
            <a:r>
              <a:rPr lang="en-US" altLang="zh-TW" sz="1600" spc="300" dirty="0" smtClean="0">
                <a:solidFill>
                  <a:prstClr val="black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LOKA CAFE</a:t>
            </a:r>
            <a:r>
              <a:rPr lang="zh-TW" altLang="en-US" sz="1600" spc="300" dirty="0" smtClean="0">
                <a:solidFill>
                  <a:prstClr val="black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」等地點，開放民眾速寫投稿畫出基隆樣貌（投稿截至</a:t>
            </a:r>
            <a:r>
              <a:rPr lang="en-US" altLang="zh-TW" sz="1600" spc="300" dirty="0" smtClean="0">
                <a:solidFill>
                  <a:prstClr val="black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108</a:t>
            </a:r>
            <a:r>
              <a:rPr lang="zh-TW" altLang="en-US" sz="1600" spc="300" dirty="0" smtClean="0">
                <a:solidFill>
                  <a:prstClr val="black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年</a:t>
            </a:r>
            <a:r>
              <a:rPr lang="en-US" altLang="zh-TW" sz="1600" spc="300" dirty="0" smtClean="0">
                <a:solidFill>
                  <a:prstClr val="black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8</a:t>
            </a:r>
            <a:r>
              <a:rPr lang="zh-TW" altLang="en-US" sz="1600" spc="300" dirty="0" smtClean="0">
                <a:solidFill>
                  <a:prstClr val="black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月</a:t>
            </a:r>
            <a:r>
              <a:rPr lang="en-US" altLang="zh-TW" sz="1600" spc="300" dirty="0" smtClean="0">
                <a:solidFill>
                  <a:prstClr val="black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28</a:t>
            </a:r>
            <a:r>
              <a:rPr lang="zh-TW" altLang="en-US" sz="1600" spc="300" dirty="0" smtClean="0">
                <a:solidFill>
                  <a:prstClr val="black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日止），投稿作品將會一同展出。</a:t>
            </a:r>
          </a:p>
          <a:p>
            <a:endParaRPr lang="en-US" altLang="zh-TW" sz="1600" spc="300" dirty="0" smtClean="0">
              <a:solidFill>
                <a:prstClr val="black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  <a:p>
            <a:r>
              <a:rPr lang="zh-TW" altLang="en-US" sz="1600" spc="300" dirty="0" smtClean="0">
                <a:solidFill>
                  <a:prstClr val="black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第二階段：</a:t>
            </a:r>
            <a:r>
              <a:rPr lang="en-US" altLang="zh-TW" sz="1600" spc="300" dirty="0" smtClean="0">
                <a:solidFill>
                  <a:prstClr val="black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9</a:t>
            </a:r>
            <a:r>
              <a:rPr lang="zh-TW" altLang="en-US" sz="1600" spc="300" dirty="0" smtClean="0">
                <a:solidFill>
                  <a:prstClr val="black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月展覽期間開放參觀民眾現場速寫，作品亦可張貼於展間一同展出。</a:t>
            </a:r>
            <a:endParaRPr lang="en-US" altLang="zh-TW" sz="1600" spc="300" dirty="0" smtClean="0">
              <a:solidFill>
                <a:prstClr val="black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xmlns="" id="{0C731FD8-99F6-4466-95EE-27650EF7F8F4}"/>
              </a:ext>
            </a:extLst>
          </p:cNvPr>
          <p:cNvSpPr txBox="1"/>
          <p:nvPr/>
        </p:nvSpPr>
        <p:spPr>
          <a:xfrm>
            <a:off x="400372" y="5969293"/>
            <a:ext cx="5103340" cy="369718"/>
          </a:xfrm>
          <a:prstGeom prst="rect">
            <a:avLst/>
          </a:prstGeom>
          <a:noFill/>
        </p:spPr>
        <p:txBody>
          <a:bodyPr wrap="square" lIns="91820" tIns="45911" rIns="91820" bIns="45911" rtlCol="0">
            <a:spAutoFit/>
          </a:bodyPr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「軸線二：速寫」大眾作品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9752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1168</TotalTime>
  <Words>484</Words>
  <Application>Microsoft Office PowerPoint</Application>
  <PresentationFormat>A4 紙張 (210x297 公釐)</PresentationFormat>
  <Paragraphs>126</Paragraphs>
  <Slides>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4" baseType="lpstr">
      <vt:lpstr>Office 佈景主題</vt:lpstr>
      <vt:lpstr>投影片 1</vt:lpstr>
      <vt:lpstr>投影片 2</vt:lpstr>
      <vt:lpstr>投影片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Chin Yun Kung</dc:creator>
  <cp:lastModifiedBy>A</cp:lastModifiedBy>
  <cp:revision>84</cp:revision>
  <cp:lastPrinted>2019-03-15T06:28:02Z</cp:lastPrinted>
  <dcterms:created xsi:type="dcterms:W3CDTF">2019-03-13T11:18:54Z</dcterms:created>
  <dcterms:modified xsi:type="dcterms:W3CDTF">2019-08-22T03:19:47Z</dcterms:modified>
</cp:coreProperties>
</file>