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22" r:id="rId5"/>
  </p:sldMasterIdLst>
  <p:notesMasterIdLst>
    <p:notesMasterId r:id="rId30"/>
  </p:notesMasterIdLst>
  <p:sldIdLst>
    <p:sldId id="260" r:id="rId6"/>
    <p:sldId id="259" r:id="rId7"/>
    <p:sldId id="286" r:id="rId8"/>
    <p:sldId id="26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7" r:id="rId18"/>
    <p:sldId id="292" r:id="rId19"/>
    <p:sldId id="302" r:id="rId20"/>
    <p:sldId id="307" r:id="rId21"/>
    <p:sldId id="305" r:id="rId22"/>
    <p:sldId id="306" r:id="rId23"/>
    <p:sldId id="293" r:id="rId24"/>
    <p:sldId id="295" r:id="rId25"/>
    <p:sldId id="299" r:id="rId26"/>
    <p:sldId id="304" r:id="rId27"/>
    <p:sldId id="303" r:id="rId28"/>
    <p:sldId id="301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3AD25"/>
    <a:srgbClr val="C2D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>
      <p:cViewPr varScale="1">
        <p:scale>
          <a:sx n="81" d="100"/>
          <a:sy n="81" d="100"/>
        </p:scale>
        <p:origin x="75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379D2-6641-4695-B709-ABA43F87F7CF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68A8A-A28C-41A4-8A79-BBCA912B11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71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84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58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13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F142C-3857-4B6C-9FEF-C2B76AB5B10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31662-274B-4198-961C-C3BC6F6EBBF8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82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7CAD2E-B573-424D-84FE-135DCCCE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F2441-A02D-4062-9D59-BFCE121A3CD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3FCF74-A4BB-401A-9C38-74C7A802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67D650-5CB7-4223-9AB8-87E7BF90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0" y="623728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51B9F-09CD-4DA6-974C-45EAC670E2E6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34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9EA44E-4318-40F8-9ED6-DDBCC769389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FE970-D7CC-471D-A8AB-2ABC9615D934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1085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542F-284C-4DC9-A7F3-78E4ED0D6E2E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1CF79C-AEDA-457F-A8BF-45B8261102FD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23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8A9AD-3416-4C3D-9CF2-346ADBD3F80B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C7554-C250-4AA6-82DD-32722F219A29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053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F52AD-25D4-4C39-B797-8CFBFC0C58F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3AF0C-E402-4563-AA72-CBBA42DB169E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256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57CB3-D9A0-4652-AA20-AF28BA517C7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31496-D3FF-4BB0-AE04-696356F434B4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8083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5A4DB-1488-4163-A552-AB3847EDBE80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EE4F4-EA55-4415-B5E0-47EB3ABBC091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77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258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49906-6659-4BD8-A9F2-C2CE43074DA8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B3806-D3EF-434D-8AFE-57DFCC9C4BE0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51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B7E65-2D0B-4C08-87D3-9192BF1C6288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E0B21-EF77-4817-83D0-E9B3D94F619D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521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479BE-42D4-491B-8004-36B3666CFB7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73CC1-CD7A-44AE-8796-47A3D5B96C84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552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EDA940-11A1-4A1E-91AD-725835DA4FA5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50BDB-7E57-4828-A8B7-03D1D04F78D5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973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28FE57-198F-4FB2-AD7D-41007851F966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5AD56-CF86-489C-B925-F5737C180794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5892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C3DDB5-15B1-40D8-A7DE-9A4441FFE166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A9B78A-81C3-420A-B074-8D3A0F27CA1C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696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4D491-ED57-4BF1-8F16-E377E3EA2DD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3FD0FA-87A7-4086-A32C-EA2AA4647AD6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933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BC8F96-64D6-41A5-BB77-8EC3B7FB7F75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44377F-F4E1-40F3-9964-2994C872BE71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30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2583AF-5B83-44E7-9AAD-D37D9364FA5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1DACCD-4DDA-41DD-9964-C8CD30DAFC12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2070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B83241-09E8-4C5F-8E86-EBCE08941DCC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BE0AD8-19FF-4C69-A384-851157B2D7DE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73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758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FF8BE4-02F4-472B-BD9E-FEA8191138FE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185F38-5A82-4219-AAB2-903BA48770D6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695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51B77E-EAB8-4291-8594-66A61728563B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2E737D-5984-4746-9E40-F7F6B2312F3C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17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FEDBE1-5117-4B14-9407-24999A33781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C60644-565A-4C8F-B9CB-D5AA790DAB1E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410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D81472-ACDD-4406-9A6B-293F8CFECEDF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91A1A9-D940-42C8-AF2B-86CF9DAEA522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3381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F142C-3857-4B6C-9FEF-C2B76AB5B10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31662-274B-4198-961C-C3BC6F6EBBF8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5801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7CAD2E-B573-424D-84FE-135DCCCE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F2441-A02D-4062-9D59-BFCE121A3CD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3FCF74-A4BB-401A-9C38-74C7A802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67D650-5CB7-4223-9AB8-87E7BF90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0" y="623728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51B9F-09CD-4DA6-974C-45EAC670E2E6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487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9EA44E-4318-40F8-9ED6-DDBCC769389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FE970-D7CC-471D-A8AB-2ABC9615D934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6054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542F-284C-4DC9-A7F3-78E4ED0D6E2E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1CF79C-AEDA-457F-A8BF-45B8261102FD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957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8A9AD-3416-4C3D-9CF2-346ADBD3F80B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C7554-C250-4AA6-82DD-32722F219A29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373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F52AD-25D4-4C39-B797-8CFBFC0C58F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3AF0C-E402-4563-AA72-CBBA42DB169E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089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695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57CB3-D9A0-4652-AA20-AF28BA517C7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31496-D3FF-4BB0-AE04-696356F434B4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8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5A4DB-1488-4163-A552-AB3847EDBE80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EE4F4-EA55-4415-B5E0-47EB3ABBC091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102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49906-6659-4BD8-A9F2-C2CE43074DA8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B3806-D3EF-434D-8AFE-57DFCC9C4BE0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332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B7E65-2D0B-4C08-87D3-9192BF1C6288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E0B21-EF77-4817-83D0-E9B3D94F619D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3661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479BE-42D4-491B-8004-36B3666CFB7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73CC1-CD7A-44AE-8796-47A3D5B96C84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3143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EDA940-11A1-4A1E-91AD-725835DA4FA5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50BDB-7E57-4828-A8B7-03D1D04F78D5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751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28FE57-198F-4FB2-AD7D-41007851F966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5AD56-CF86-489C-B925-F5737C180794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093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C3DDB5-15B1-40D8-A7DE-9A4441FFE166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A9B78A-81C3-420A-B074-8D3A0F27CA1C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0554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4D491-ED57-4BF1-8F16-E377E3EA2DD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3FD0FA-87A7-4086-A32C-EA2AA4647AD6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3558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BC8F96-64D6-41A5-BB77-8EC3B7FB7F75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44377F-F4E1-40F3-9964-2994C872BE71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95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058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2583AF-5B83-44E7-9AAD-D37D9364FA5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1DACCD-4DDA-41DD-9964-C8CD30DAFC12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8926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B83241-09E8-4C5F-8E86-EBCE08941DCC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BE0AD8-19FF-4C69-A384-851157B2D7DE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377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FF8BE4-02F4-472B-BD9E-FEA8191138FE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185F38-5A82-4219-AAB2-903BA48770D6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007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51B77E-EAB8-4291-8594-66A61728563B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2E737D-5984-4746-9E40-F7F6B2312F3C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698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FEDBE1-5117-4B14-9407-24999A337812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C60644-565A-4C8F-B9CB-D5AA790DAB1E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2211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D81472-ACDD-4406-9A6B-293F8CFECEDF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91A1A9-D940-42C8-AF2B-86CF9DAEA522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66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6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7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74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0B63-19DD-454A-B215-5EF0665BBC3A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D4D4-4A37-4B59-96E0-7DFF8FB97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37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 descr="108宣導簡報底圖-內文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43BFD-B860-4568-A037-C35448613E31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237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CE93C-9A8E-4389-B78F-052F042D4768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5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6" descr="108宣導簡報底圖-標題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09278C-D964-4E89-A7B1-10F433D0CF8F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9DA484-7E3F-4A98-8352-D15C9408015D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6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 descr="108宣導簡報底圖-內文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E642D-97C6-4AE6-B89E-17D2DC739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43BFD-B860-4568-A037-C35448613E31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3117E-1A6B-4CBA-B231-4F2A1D8BA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2DC01-D903-4EDB-8367-25C1E08A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237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CE93C-9A8E-4389-B78F-052F042D4768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19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6" descr="108宣導簡報底圖-標題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D1617-4D26-49BE-A452-62F84A771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09278C-D964-4E89-A7B1-10F433D0CF8F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2024/2/23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3B4CA8-2046-4B46-AED6-E9BDD624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5E3D06-484F-4020-84EF-658FB2B00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9DA484-7E3F-4A98-8352-D15C9408015D}" type="slidenum">
              <a:rPr kumimoji="1" lang="zh-TW" altLang="en-US" smtClean="0">
                <a:latin typeface="Arial" panose="020B0604020202020204" pitchFamily="34" charset="0"/>
                <a:ea typeface="標楷體" panose="03000509000000000000" pitchFamily="65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06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djh.kl.edu.tw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70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081749" y="182880"/>
            <a:ext cx="7772400" cy="1038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altLang="zh-TW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112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學年度建德國中</a:t>
            </a:r>
            <a:endParaRPr lang="en-US" altLang="zh-TW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227520" y="5087478"/>
            <a:ext cx="6400800" cy="17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kumimoji="0"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勘亭流"/>
              </a:rPr>
              <a:t>九年級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勘亭流"/>
              </a:rPr>
              <a:t>升學日程說明</a:t>
            </a:r>
            <a:endParaRPr kumimoji="0"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勘亭流"/>
            </a:endParaRPr>
          </a:p>
        </p:txBody>
      </p:sp>
      <p:sp>
        <p:nvSpPr>
          <p:cNvPr id="8" name="文字方塊 5"/>
          <p:cNvSpPr txBox="1">
            <a:spLocks noChangeArrowheads="1"/>
          </p:cNvSpPr>
          <p:nvPr/>
        </p:nvSpPr>
        <p:spPr bwMode="auto">
          <a:xfrm>
            <a:off x="5712559" y="5802538"/>
            <a:ext cx="6192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註冊組  黃佳儀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0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3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基隆區完全免試入學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91451"/>
              </p:ext>
            </p:extLst>
          </p:nvPr>
        </p:nvGraphicFramePr>
        <p:xfrm>
          <a:off x="211016" y="1330550"/>
          <a:ext cx="11980984" cy="365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984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0" y="1330550"/>
            <a:ext cx="11827265" cy="47491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311327" y="61167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5/16(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1D513BF-6234-43AD-9506-FA43D5C16797}"/>
              </a:ext>
            </a:extLst>
          </p:cNvPr>
          <p:cNvPicPr/>
          <p:nvPr/>
        </p:nvPicPr>
        <p:blipFill rotWithShape="1">
          <a:blip r:embed="rId4"/>
          <a:srcRect t="764" r="1826"/>
          <a:stretch/>
        </p:blipFill>
        <p:spPr bwMode="auto">
          <a:xfrm>
            <a:off x="7242750" y="3429000"/>
            <a:ext cx="4616170" cy="2547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05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基隆市優先免試入學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66427"/>
              </p:ext>
            </p:extLst>
          </p:nvPr>
        </p:nvGraphicFramePr>
        <p:xfrm>
          <a:off x="734753" y="1300182"/>
          <a:ext cx="10622361" cy="585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2361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只可選填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一校一科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單一志願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採計志願序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單一志願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</a:t>
                      </a:r>
                      <a:r>
                        <a:rPr lang="zh-TW" altLang="en-US" sz="3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多元學習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表現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</a:t>
                      </a:r>
                      <a:b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32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國中教育會考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滿分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311327" y="61167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/14(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放榜</a:t>
            </a:r>
          </a:p>
        </p:txBody>
      </p:sp>
    </p:spTree>
    <p:extLst>
      <p:ext uri="{BB962C8B-B14F-4D97-AF65-F5344CB8AC3E}">
        <p14:creationId xmlns:p14="http://schemas.microsoft.com/office/powerpoint/2010/main" val="353274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0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基隆市優先免試入學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68908"/>
              </p:ext>
            </p:extLst>
          </p:nvPr>
        </p:nvGraphicFramePr>
        <p:xfrm>
          <a:off x="211016" y="1330550"/>
          <a:ext cx="11980984" cy="32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984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03" y="1061219"/>
            <a:ext cx="9292534" cy="58664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94453" y="385782"/>
            <a:ext cx="24657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6/14(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</a:p>
        </p:txBody>
      </p:sp>
    </p:spTree>
    <p:extLst>
      <p:ext uri="{BB962C8B-B14F-4D97-AF65-F5344CB8AC3E}">
        <p14:creationId xmlns:p14="http://schemas.microsoft.com/office/powerpoint/2010/main" val="338215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22807"/>
              </p:ext>
            </p:extLst>
          </p:nvPr>
        </p:nvGraphicFramePr>
        <p:xfrm>
          <a:off x="734753" y="1300182"/>
          <a:ext cx="10622361" cy="585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2361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可選填</a:t>
                      </a:r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</a:t>
                      </a:r>
                      <a:r>
                        <a:rPr lang="zh-TW" altLang="en-US" sz="32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志願序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</a:t>
                      </a:r>
                      <a:r>
                        <a:rPr lang="zh-TW" altLang="en-US" sz="3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多元學習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表現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</a:t>
                      </a:r>
                      <a:b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32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國中教育會考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滿分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311327" y="61167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7/9(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</a:p>
        </p:txBody>
      </p:sp>
    </p:spTree>
    <p:extLst>
      <p:ext uri="{BB962C8B-B14F-4D97-AF65-F5344CB8AC3E}">
        <p14:creationId xmlns:p14="http://schemas.microsoft.com/office/powerpoint/2010/main" val="391106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1501" y="-69684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26820"/>
              </p:ext>
            </p:extLst>
          </p:nvPr>
        </p:nvGraphicFramePr>
        <p:xfrm>
          <a:off x="211016" y="1330550"/>
          <a:ext cx="11980984" cy="365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984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071856" y="291836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/9(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放榜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09" y="845834"/>
            <a:ext cx="8725843" cy="61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>
            <a:extLst>
              <a:ext uri="{FF2B5EF4-FFF2-40B4-BE49-F238E27FC236}">
                <a16:creationId xmlns:a16="http://schemas.microsoft.com/office/drawing/2014/main" id="{A1D7A2B2-B9B8-4B9E-A178-F44B36E89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470" y="2292070"/>
            <a:ext cx="9223513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五專免試入學</a:t>
            </a:r>
            <a:endParaRPr lang="en-US" altLang="zh-TW" sz="6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完免、優免、聯免</a:t>
            </a:r>
            <a:r>
              <a:rPr lang="en-US" altLang="zh-TW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sz="6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9967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五專完全免試入學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958772" y="1331105"/>
          <a:ext cx="10622361" cy="585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2361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只能報名</a:t>
                      </a:r>
                      <a:r>
                        <a:rPr lang="zh-TW" altLang="en-US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一校一系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，各招生學校自訂招生簡章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以私立五專學校及國立臺東專科學校為試辦對象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非護理科系</a:t>
                      </a:r>
                      <a:endParaRPr lang="en-US" altLang="zh-TW" sz="32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 德育護理健康學院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113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五專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完免招收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日間部五專幼兒保育科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名、美容流行設計科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名及餐旅廚藝管理科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名。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311327" y="61167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/16(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放榜</a:t>
            </a:r>
          </a:p>
        </p:txBody>
      </p:sp>
    </p:spTree>
    <p:extLst>
      <p:ext uri="{BB962C8B-B14F-4D97-AF65-F5344CB8AC3E}">
        <p14:creationId xmlns:p14="http://schemas.microsoft.com/office/powerpoint/2010/main" val="147958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3176" y="14623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五專完全免試入學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311327" y="61167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/16(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放榜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C6067E-6758-4B70-817E-4B9008FD4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368" y="1165677"/>
            <a:ext cx="10335188" cy="53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0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五專完全免試入學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98691"/>
              </p:ext>
            </p:extLst>
          </p:nvPr>
        </p:nvGraphicFramePr>
        <p:xfrm>
          <a:off x="958772" y="1331105"/>
          <a:ext cx="10622361" cy="32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2361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311327" y="61167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/16(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放榜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1CD4B6-49CD-4575-A4C4-ACF5E8D0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51" y="1331105"/>
            <a:ext cx="10421082" cy="52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70727"/>
              </p:ext>
            </p:extLst>
          </p:nvPr>
        </p:nvGraphicFramePr>
        <p:xfrm>
          <a:off x="784819" y="1551459"/>
          <a:ext cx="10622361" cy="365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2361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全國為一區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不分區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，選填志願可同時選擇北、中、南區各校科，共可選填</a:t>
                      </a:r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志願。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311327" y="61167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6/14(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放榜</a:t>
            </a:r>
          </a:p>
        </p:txBody>
      </p:sp>
    </p:spTree>
    <p:extLst>
      <p:ext uri="{BB962C8B-B14F-4D97-AF65-F5344CB8AC3E}">
        <p14:creationId xmlns:p14="http://schemas.microsoft.com/office/powerpoint/2010/main" val="418534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3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宣導大綱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21442"/>
              </p:ext>
            </p:extLst>
          </p:nvPr>
        </p:nvGraphicFramePr>
        <p:xfrm>
          <a:off x="1080052" y="1550010"/>
          <a:ext cx="10031896" cy="402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1896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4020795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校內重要報名日程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基北區高中職免試入學 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完免、優免、基北免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五專免試入學 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完免、優免、聯免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4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91319"/>
              </p:ext>
            </p:extLst>
          </p:nvPr>
        </p:nvGraphicFramePr>
        <p:xfrm>
          <a:off x="667858" y="1300182"/>
          <a:ext cx="10980169" cy="439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0169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分北、中、南三區，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分區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報名，只能報名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，學生須至現場參加登記分發。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超額比序項目的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積分加權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方式及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順序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由各校自訂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311327" y="284519"/>
            <a:ext cx="2637182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/10(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現場分發報到</a:t>
            </a:r>
          </a:p>
        </p:txBody>
      </p:sp>
    </p:spTree>
    <p:extLst>
      <p:ext uri="{BB962C8B-B14F-4D97-AF65-F5344CB8AC3E}">
        <p14:creationId xmlns:p14="http://schemas.microsoft.com/office/powerpoint/2010/main" val="413950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endParaRPr lang="zh-TW" altLang="en-US" sz="5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597704"/>
              </p:ext>
            </p:extLst>
          </p:nvPr>
        </p:nvGraphicFramePr>
        <p:xfrm>
          <a:off x="667858" y="1300182"/>
          <a:ext cx="10980169" cy="32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0169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311327" y="28451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7327"/>
              </p:ext>
            </p:extLst>
          </p:nvPr>
        </p:nvGraphicFramePr>
        <p:xfrm>
          <a:off x="367375" y="284519"/>
          <a:ext cx="11581135" cy="588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658">
                  <a:extLst>
                    <a:ext uri="{9D8B030D-6E8A-4147-A177-3AD203B41FA5}">
                      <a16:colId xmlns:a16="http://schemas.microsoft.com/office/drawing/2014/main" val="4125324579"/>
                    </a:ext>
                  </a:extLst>
                </a:gridCol>
                <a:gridCol w="2267364">
                  <a:extLst>
                    <a:ext uri="{9D8B030D-6E8A-4147-A177-3AD203B41FA5}">
                      <a16:colId xmlns:a16="http://schemas.microsoft.com/office/drawing/2014/main" val="11874600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3990511808"/>
                    </a:ext>
                  </a:extLst>
                </a:gridCol>
                <a:gridCol w="1731051">
                  <a:extLst>
                    <a:ext uri="{9D8B030D-6E8A-4147-A177-3AD203B41FA5}">
                      <a16:colId xmlns:a16="http://schemas.microsoft.com/office/drawing/2014/main" val="1663650044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val="3723232492"/>
                    </a:ext>
                  </a:extLst>
                </a:gridCol>
                <a:gridCol w="1213686">
                  <a:extLst>
                    <a:ext uri="{9D8B030D-6E8A-4147-A177-3AD203B41FA5}">
                      <a16:colId xmlns:a16="http://schemas.microsoft.com/office/drawing/2014/main" val="93213298"/>
                    </a:ext>
                  </a:extLst>
                </a:gridCol>
                <a:gridCol w="1930189">
                  <a:extLst>
                    <a:ext uri="{9D8B030D-6E8A-4147-A177-3AD203B41FA5}">
                      <a16:colId xmlns:a16="http://schemas.microsoft.com/office/drawing/2014/main" val="396955317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高中職免試入學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五專免試入學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973487"/>
                  </a:ext>
                </a:extLst>
              </a:tr>
              <a:tr h="7724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基隆區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完全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基北區免試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完全免試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單獨招生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優先免試</a:t>
                      </a:r>
                    </a:p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全國一區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不分區</a:t>
                      </a:r>
                    </a:p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北區、中區、南區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447406"/>
                  </a:ext>
                </a:extLst>
              </a:tr>
              <a:tr h="7866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單一志願 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一校一科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除基商、海大附中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為選校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單一志願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一校一科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個志願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單一志願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一校一科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個志願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183232"/>
                  </a:ext>
                </a:extLst>
              </a:tr>
              <a:tr h="947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分發          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公告錄取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除基商、海大附中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為現場撕榜分發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公告錄取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公告錄取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公告錄取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公告錄取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至招生學校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現場登記分發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6314"/>
                  </a:ext>
                </a:extLst>
              </a:tr>
              <a:tr h="16276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      報名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4/26(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5/27(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)-5/31(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6/27(</a:t>
                      </a:r>
                      <a:r>
                        <a:rPr lang="zh-TW" altLang="en-US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)12</a:t>
                      </a:r>
                      <a:r>
                        <a:rPr lang="zh-TW" altLang="en-US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時前</a:t>
                      </a:r>
                      <a:endParaRPr lang="en-US" altLang="zh-TW" sz="1600" dirty="0">
                        <a:solidFill>
                          <a:srgbClr val="3333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完成志願選填</a:t>
                      </a:r>
                    </a:p>
                    <a:p>
                      <a:pPr algn="ctr"/>
                      <a:r>
                        <a:rPr lang="en-US" altLang="zh-TW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6/27(</a:t>
                      </a:r>
                      <a:r>
                        <a:rPr lang="zh-TW" altLang="en-US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)15</a:t>
                      </a:r>
                      <a:r>
                        <a:rPr lang="zh-TW" altLang="en-US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返校領報名表</a:t>
                      </a:r>
                    </a:p>
                    <a:p>
                      <a:pPr algn="ctr"/>
                      <a:r>
                        <a:rPr lang="en-US" altLang="zh-TW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6/28(</a:t>
                      </a:r>
                      <a:r>
                        <a:rPr lang="zh-TW" altLang="en-US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)10</a:t>
                      </a:r>
                      <a:r>
                        <a:rPr lang="zh-TW" altLang="en-US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     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返校繳報名表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5/1(</a:t>
                      </a:r>
                      <a:r>
                        <a:rPr lang="zh-TW" altLang="en-US" sz="1600" dirty="0"/>
                        <a:t>三</a:t>
                      </a:r>
                      <a:r>
                        <a:rPr lang="en-US" altLang="zh-TW" sz="1600" dirty="0"/>
                        <a:t>)-5/3(</a:t>
                      </a:r>
                      <a:r>
                        <a:rPr lang="zh-TW" altLang="en-US" sz="1600" dirty="0"/>
                        <a:t>五</a:t>
                      </a:r>
                      <a:r>
                        <a:rPr lang="en-US" altLang="zh-TW" sz="1600" dirty="0"/>
                        <a:t>) </a:t>
                      </a: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時前</a:t>
                      </a:r>
                    </a:p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5/10(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6/20(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)-6/24(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600" dirty="0">
                        <a:solidFill>
                          <a:srgbClr val="3333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104643"/>
                  </a:ext>
                </a:extLst>
              </a:tr>
              <a:tr h="8694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5/16(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6/14(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7/9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  </a:t>
                      </a:r>
                      <a:r>
                        <a:rPr lang="en-US" altLang="zh-TW" sz="1600" dirty="0"/>
                        <a:t>5/16(</a:t>
                      </a:r>
                      <a:r>
                        <a:rPr lang="zh-TW" altLang="en-US" sz="1600" dirty="0"/>
                        <a:t>四</a:t>
                      </a:r>
                      <a:r>
                        <a:rPr lang="en-US" altLang="zh-TW" sz="1600" dirty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6/14(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7/10(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5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1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3" name="文字方塊 2"/>
          <p:cNvSpPr txBox="1"/>
          <p:nvPr/>
        </p:nvSpPr>
        <p:spPr>
          <a:xfrm>
            <a:off x="3520760" y="1820211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r="647" b="16850"/>
          <a:stretch/>
        </p:blipFill>
        <p:spPr>
          <a:xfrm>
            <a:off x="1360858" y="11468"/>
            <a:ext cx="9794821" cy="6906871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388027"/>
              </p:ext>
            </p:extLst>
          </p:nvPr>
        </p:nvGraphicFramePr>
        <p:xfrm>
          <a:off x="1740685" y="25536"/>
          <a:ext cx="9583806" cy="260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3806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114289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TW" altLang="en-US" sz="5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九年級夜讀</a:t>
                      </a:r>
                      <a:r>
                        <a:rPr lang="en-US" altLang="zh-TW" sz="5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5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六星級</a:t>
                      </a:r>
                      <a:r>
                        <a:rPr lang="en-US" altLang="zh-TW" sz="5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5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書中心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348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46"/>
            <a:ext cx="12192000" cy="692770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120704" y="196948"/>
            <a:ext cx="7772400" cy="1038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升學諮詢</a:t>
            </a:r>
            <a:endParaRPr lang="en-US" altLang="zh-TW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sp>
        <p:nvSpPr>
          <p:cNvPr id="8" name="文字方塊 5"/>
          <p:cNvSpPr txBox="1">
            <a:spLocks noChangeArrowheads="1"/>
          </p:cNvSpPr>
          <p:nvPr/>
        </p:nvSpPr>
        <p:spPr bwMode="auto">
          <a:xfrm>
            <a:off x="633046" y="4861024"/>
            <a:ext cx="10241280" cy="18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7000"/>
              </a:lnSpc>
              <a:spcBef>
                <a:spcPct val="0"/>
              </a:spcBef>
              <a:buFontTx/>
              <a:buNone/>
            </a:pPr>
            <a:r>
              <a:rPr lang="zh-TW" altLang="en-US" sz="5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教務處註冊組 </a:t>
            </a:r>
            <a:r>
              <a:rPr lang="en-US" altLang="zh-TW" sz="5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02-24321234 #13</a:t>
            </a:r>
          </a:p>
          <a:p>
            <a:pPr algn="r">
              <a:lnSpc>
                <a:spcPts val="7000"/>
              </a:lnSpc>
              <a:spcBef>
                <a:spcPct val="0"/>
              </a:spcBef>
              <a:buFontTx/>
              <a:buNone/>
            </a:pPr>
            <a:r>
              <a:rPr lang="zh-TW" altLang="en-US" sz="5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黃佳儀老師</a:t>
            </a:r>
            <a:endParaRPr lang="en-US" altLang="zh-TW" sz="5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051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endParaRPr lang="zh-TW" altLang="en-US" sz="5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06667"/>
              </p:ext>
            </p:extLst>
          </p:nvPr>
        </p:nvGraphicFramePr>
        <p:xfrm>
          <a:off x="1412034" y="1561514"/>
          <a:ext cx="4558859" cy="256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859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1541492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TW" altLang="en-US" sz="80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簡報結束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520760" y="1820211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46" y="215843"/>
            <a:ext cx="6189784" cy="619696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52441"/>
              </p:ext>
            </p:extLst>
          </p:nvPr>
        </p:nvGraphicFramePr>
        <p:xfrm>
          <a:off x="6739767" y="3706595"/>
          <a:ext cx="5133366" cy="169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366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1541492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TW" altLang="en-US" sz="80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感謝聆聽</a:t>
                      </a:r>
                      <a:endParaRPr lang="en-US" altLang="zh-TW" sz="80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2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>
            <a:extLst>
              <a:ext uri="{FF2B5EF4-FFF2-40B4-BE49-F238E27FC236}">
                <a16:creationId xmlns:a16="http://schemas.microsoft.com/office/drawing/2014/main" id="{A1D7A2B2-B9B8-4B9E-A178-F44B36E89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1" y="2263935"/>
            <a:ext cx="10267376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113</a:t>
            </a: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學年度 建德國中</a:t>
            </a:r>
            <a:endParaRPr lang="en-US" altLang="zh-TW" sz="6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高中職五專多元入學作業日程</a:t>
            </a:r>
          </a:p>
        </p:txBody>
      </p:sp>
    </p:spTree>
    <p:extLst>
      <p:ext uri="{BB962C8B-B14F-4D97-AF65-F5344CB8AC3E}">
        <p14:creationId xmlns:p14="http://schemas.microsoft.com/office/powerpoint/2010/main" val="20566807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3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43" y="837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升學報名資訊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07140"/>
              </p:ext>
            </p:extLst>
          </p:nvPr>
        </p:nvGraphicFramePr>
        <p:xfrm>
          <a:off x="1" y="1159977"/>
          <a:ext cx="12191999" cy="32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建德國中首頁</a:t>
                      </a:r>
                      <a:r>
                        <a:rPr lang="en-US" altLang="zh-TW" sz="3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3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左側選單「</a:t>
                      </a:r>
                      <a:r>
                        <a:rPr lang="zh-TW" altLang="en-US" sz="31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升學專區</a:t>
                      </a:r>
                      <a:r>
                        <a:rPr lang="zh-TW" altLang="en-US" sz="3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」</a:t>
                      </a:r>
                      <a:r>
                        <a:rPr lang="en-US" altLang="zh-TW" sz="3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3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 「</a:t>
                      </a:r>
                      <a:r>
                        <a:rPr lang="en-US" altLang="zh-TW" sz="31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113</a:t>
                      </a:r>
                      <a:r>
                        <a:rPr lang="zh-TW" altLang="en-US" sz="31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學年度升學資訊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」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Wingdings" panose="05000000000000000000" pitchFamily="2" charset="2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32A57711-60AA-4F43-93BE-DFCF9EDFD0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3" y="1856570"/>
            <a:ext cx="3878580" cy="4601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6534" y="4604347"/>
            <a:ext cx="1559338" cy="561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7E36FA6-24DE-4781-A6E3-FCF181E8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131" y="1937123"/>
            <a:ext cx="5539976" cy="43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3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923" y="207265"/>
            <a:ext cx="109026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建德國中 </a:t>
            </a:r>
            <a: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b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高中職五專多元入學  校內重要報名日程</a:t>
            </a:r>
            <a: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sz="5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5309"/>
              </p:ext>
            </p:extLst>
          </p:nvPr>
        </p:nvGraphicFramePr>
        <p:xfrm>
          <a:off x="-642424" y="1409335"/>
          <a:ext cx="12191999" cy="32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13460"/>
              </p:ext>
            </p:extLst>
          </p:nvPr>
        </p:nvGraphicFramePr>
        <p:xfrm>
          <a:off x="815927" y="1532828"/>
          <a:ext cx="1094466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3637">
                  <a:extLst>
                    <a:ext uri="{9D8B030D-6E8A-4147-A177-3AD203B41FA5}">
                      <a16:colId xmlns:a16="http://schemas.microsoft.com/office/drawing/2014/main" val="1002945208"/>
                    </a:ext>
                  </a:extLst>
                </a:gridCol>
                <a:gridCol w="2557839">
                  <a:extLst>
                    <a:ext uri="{9D8B030D-6E8A-4147-A177-3AD203B41FA5}">
                      <a16:colId xmlns:a16="http://schemas.microsoft.com/office/drawing/2014/main" val="353008376"/>
                    </a:ext>
                  </a:extLst>
                </a:gridCol>
                <a:gridCol w="4403188">
                  <a:extLst>
                    <a:ext uri="{9D8B030D-6E8A-4147-A177-3AD203B41FA5}">
                      <a16:colId xmlns:a16="http://schemas.microsoft.com/office/drawing/2014/main" val="743709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多元入學方式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校內報名日期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採計成績及門檻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7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北區藝才班術科測驗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美術、音樂、舞蹈、戲劇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2/23(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國中會考成績為入學門檻、</a:t>
                      </a:r>
                      <a:r>
                        <a:rPr lang="zh-TW" altLang="en-US" sz="2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2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基北區科學班  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限選一校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建國中學、師大附中、北一女中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2/22(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)-3/6(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請自行個別線上報名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資格審查、科學能力檢定、實驗實作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8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新北市高中職專業群科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特色招生甄選入學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限選一校一科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2/26(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至 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書面審查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2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70%</a:t>
                      </a:r>
                    </a:p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67200"/>
                  </a:ext>
                </a:extLst>
              </a:tr>
              <a:tr h="1110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台北市高中職專業群科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特色招生甄選入學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基隆市高中職專業群科特色招生甄選入學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限選一校一科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3/4(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3/8(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測驗及其他 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由各校自訂 例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書面審查、面試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請參閱簡章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06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北區藝才班以競賽表現入學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美術、音樂、舞蹈、戲劇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限選一校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3/20(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參加全國學生比賽個人組決賽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或國際性個人競賽獲得前三等獎項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44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3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1448" y="186061"/>
            <a:ext cx="109729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建德國中 </a:t>
            </a:r>
            <a: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b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高中職五專多元入學  校內重要報名日程</a:t>
            </a:r>
            <a: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sz="5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5309"/>
              </p:ext>
            </p:extLst>
          </p:nvPr>
        </p:nvGraphicFramePr>
        <p:xfrm>
          <a:off x="-642424" y="1409335"/>
          <a:ext cx="12191999" cy="32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87716"/>
              </p:ext>
            </p:extLst>
          </p:nvPr>
        </p:nvGraphicFramePr>
        <p:xfrm>
          <a:off x="1008668" y="1511624"/>
          <a:ext cx="1063576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380">
                  <a:extLst>
                    <a:ext uri="{9D8B030D-6E8A-4147-A177-3AD203B41FA5}">
                      <a16:colId xmlns:a16="http://schemas.microsoft.com/office/drawing/2014/main" val="1002945208"/>
                    </a:ext>
                  </a:extLst>
                </a:gridCol>
                <a:gridCol w="2766395">
                  <a:extLst>
                    <a:ext uri="{9D8B030D-6E8A-4147-A177-3AD203B41FA5}">
                      <a16:colId xmlns:a16="http://schemas.microsoft.com/office/drawing/2014/main" val="353008376"/>
                    </a:ext>
                  </a:extLst>
                </a:gridCol>
                <a:gridCol w="4102993">
                  <a:extLst>
                    <a:ext uri="{9D8B030D-6E8A-4147-A177-3AD203B41FA5}">
                      <a16:colId xmlns:a16="http://schemas.microsoft.com/office/drawing/2014/main" val="743709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多元入學方式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校內報名日期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採計成績及門檻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7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基隆區學習區高中職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完全免試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一校一科</a:t>
                      </a:r>
                      <a:r>
                        <a:rPr lang="en-US" altLang="zh-TW" sz="2000" b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✽ 除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海大附中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基隆商工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為選校，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現場撕榜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4/26(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中午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多元學習表現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均衡學習、服務學習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20316"/>
                  </a:ext>
                </a:extLst>
              </a:tr>
              <a:tr h="68393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體育班 暨 運動績優獨招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限選一校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)-5/3(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請自行至招生學校報名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23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五專完全免試   單獨招生        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限選一校一科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)-5/3(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時前教務處報名繳件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詳見各招生學校簡章內之規定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89365"/>
                  </a:ext>
                </a:extLst>
              </a:tr>
              <a:tr h="434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五專優先免試入學 全國一區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不分區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可網路選填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個志願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5/10(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  <a:p>
                      <a:pPr algn="l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志願序、多元學習表現、技藝優良、弱勢身分、均衡學習、適性輔導及國中會考成績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06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基北區技優甄審入學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基北區實用技能學程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5/6(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)-5/13(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請洽輔導室生規組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技藝技能得分 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國中技藝競賽獲獎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</a:p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r>
                        <a:rPr lang="zh-TW" altLang="en-US" sz="20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技藝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教育課程優先</a:t>
                      </a:r>
                    </a:p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2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3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3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889" y="78107"/>
            <a:ext cx="108463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建德國中 </a:t>
            </a:r>
            <a: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b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高中職五專多元入學  校內重要報名日程</a:t>
            </a:r>
            <a:r>
              <a:rPr lang="en-US" altLang="zh-TW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endParaRPr lang="zh-TW" altLang="en-US" sz="5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-642424" y="1409335"/>
          <a:ext cx="12191999" cy="32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74409"/>
              </p:ext>
            </p:extLst>
          </p:nvPr>
        </p:nvGraphicFramePr>
        <p:xfrm>
          <a:off x="762889" y="1403670"/>
          <a:ext cx="1116984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065">
                  <a:extLst>
                    <a:ext uri="{9D8B030D-6E8A-4147-A177-3AD203B41FA5}">
                      <a16:colId xmlns:a16="http://schemas.microsoft.com/office/drawing/2014/main" val="1002945208"/>
                    </a:ext>
                  </a:extLst>
                </a:gridCol>
                <a:gridCol w="3281228">
                  <a:extLst>
                    <a:ext uri="{9D8B030D-6E8A-4147-A177-3AD203B41FA5}">
                      <a16:colId xmlns:a16="http://schemas.microsoft.com/office/drawing/2014/main" val="353008376"/>
                    </a:ext>
                  </a:extLst>
                </a:gridCol>
                <a:gridCol w="4142548">
                  <a:extLst>
                    <a:ext uri="{9D8B030D-6E8A-4147-A177-3AD203B41FA5}">
                      <a16:colId xmlns:a16="http://schemas.microsoft.com/office/drawing/2014/main" val="743709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多元入學方式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校內報名日期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採計成績及門檻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7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基北區產業特殊需求類科優先入學 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限定報名一校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可跨群、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跨科或跨部選填志願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5/16(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具有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低收入戶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失業勞工</a:t>
                      </a:r>
                    </a:p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特殊境遇家庭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育幼院童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軍公教遺族、身心障礙人士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原住民之子女之身分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9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</a:t>
                      </a:r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優先免試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</a:t>
                      </a:r>
                      <a:r>
                        <a:rPr lang="zh-TW" altLang="en-US" sz="1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一校一科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5/27(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)-5/31(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多元學習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表現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均衡學習、服務學習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altLang="en-US" sz="19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國中會考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2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北區藝才班甄選入學聯合分發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美術、音樂、舞蹈、戲劇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6/11(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時前</a:t>
                      </a:r>
                      <a:endParaRPr lang="en-US" alt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國中會考成績為入學門檻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38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五專聯合免試入學 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限選一校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，至招生學校登記分發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6/20(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)-6/24(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多元學習表現、技藝優良、弱勢身分、均衡學習、適性輔導及</a:t>
                      </a:r>
                      <a:r>
                        <a:rPr lang="zh-TW" altLang="en-US" sz="1900" b="1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國中會考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6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基北區特色招生考試分發入學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師大附中、西松高中、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中正高中、海大附中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6/19(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)8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時至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6/21(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)12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請自行個別線上報名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特色招生測驗成績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國中會考成績為入學門檻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506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基北區免試入學</a:t>
                      </a:r>
                      <a:endParaRPr lang="en-US" altLang="zh-TW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可填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個志願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6/27(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)12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時前選填志願</a:t>
                      </a:r>
                    </a:p>
                    <a:p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6/27(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)15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時返校領報名表</a:t>
                      </a:r>
                    </a:p>
                    <a:p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6/28(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)10</a:t>
                      </a:r>
                      <a:r>
                        <a:rPr lang="zh-TW" altLang="en-US" sz="1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時返校繳報名表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志願序</a:t>
                      </a:r>
                      <a:r>
                        <a:rPr lang="zh-TW" altLang="zh-TW" sz="19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、多元學習表現、</a:t>
                      </a:r>
                      <a:endParaRPr lang="en-US" altLang="zh-TW" sz="19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19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國中會考</a:t>
                      </a:r>
                      <a:r>
                        <a:rPr lang="zh-TW" altLang="en-US" sz="19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成績</a:t>
                      </a:r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44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67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>
            <a:extLst>
              <a:ext uri="{FF2B5EF4-FFF2-40B4-BE49-F238E27FC236}">
                <a16:creationId xmlns:a16="http://schemas.microsoft.com/office/drawing/2014/main" id="{A1D7A2B2-B9B8-4B9E-A178-F44B36E89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470" y="2292070"/>
            <a:ext cx="9223513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基北區高中職免試入學</a:t>
            </a:r>
            <a:endParaRPr lang="en-US" altLang="zh-TW" sz="6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完免、優免、基北免</a:t>
            </a:r>
            <a:r>
              <a:rPr lang="en-US" altLang="zh-TW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sz="6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3667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84"/>
            <a:ext cx="12315884" cy="69276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753" y="225897"/>
            <a:ext cx="1084638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基隆區完全免試入學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09959"/>
              </p:ext>
            </p:extLst>
          </p:nvPr>
        </p:nvGraphicFramePr>
        <p:xfrm>
          <a:off x="211016" y="1330550"/>
          <a:ext cx="11980984" cy="878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984">
                  <a:extLst>
                    <a:ext uri="{9D8B030D-6E8A-4147-A177-3AD203B41FA5}">
                      <a16:colId xmlns:a16="http://schemas.microsoft.com/office/drawing/2014/main" val="2976356901"/>
                    </a:ext>
                  </a:extLst>
                </a:gridCol>
              </a:tblGrid>
              <a:tr h="323434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只可選填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一校一科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單一志願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除海大附中及基隆商工選一校</a:t>
                      </a:r>
                      <a:endParaRPr lang="en-US" altLang="zh-TW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只採計</a:t>
                      </a:r>
                      <a:r>
                        <a:rPr lang="zh-TW" altLang="en-US" sz="3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多元學習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表現總積分 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並非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基隆市所有學校及科系皆參加完全免試入學 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安樂高中、基隆商工</a:t>
                      </a:r>
                      <a:r>
                        <a:rPr lang="en-US" altLang="zh-TW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廣設科、海大附中</a:t>
                      </a:r>
                      <a:r>
                        <a:rPr lang="en-US" altLang="zh-TW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普通科、烘焙科、航</a:t>
                      </a:r>
                      <a:br>
                        <a:rPr lang="en-US" altLang="zh-TW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海科、輪機科、二信高中</a:t>
                      </a:r>
                      <a:r>
                        <a:rPr lang="en-US" altLang="zh-TW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未參加</a:t>
                      </a:r>
                      <a:r>
                        <a:rPr lang="en-US" altLang="zh-TW" sz="3200" b="0" dirty="0">
                          <a:solidFill>
                            <a:srgbClr val="3333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除海大附中及基隆商工錄取方式為現場撕榜分發，其餘學校及</a:t>
                      </a:r>
                      <a:br>
                        <a:rPr lang="en-US" altLang="zh-TW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科系為公告錄取。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311327" y="611679"/>
            <a:ext cx="263718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5/16(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</a:p>
        </p:txBody>
      </p:sp>
    </p:spTree>
    <p:extLst>
      <p:ext uri="{BB962C8B-B14F-4D97-AF65-F5344CB8AC3E}">
        <p14:creationId xmlns:p14="http://schemas.microsoft.com/office/powerpoint/2010/main" val="220635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1599</Words>
  <Application>Microsoft Office PowerPoint</Application>
  <PresentationFormat>寬螢幕</PresentationFormat>
  <Paragraphs>230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華康中黑體</vt:lpstr>
      <vt:lpstr>華康勘亭流</vt:lpstr>
      <vt:lpstr>微軟正黑體</vt:lpstr>
      <vt:lpstr>新細明體</vt:lpstr>
      <vt:lpstr>標楷體</vt:lpstr>
      <vt:lpstr>Arial</vt:lpstr>
      <vt:lpstr>Calibri</vt:lpstr>
      <vt:lpstr>Calibri Light</vt:lpstr>
      <vt:lpstr>Verdana</vt:lpstr>
      <vt:lpstr>Wingdings</vt:lpstr>
      <vt:lpstr>Office 佈景主題</vt:lpstr>
      <vt:lpstr>自訂設計</vt:lpstr>
      <vt:lpstr>1_自訂設計</vt:lpstr>
      <vt:lpstr>2_自訂設計</vt:lpstr>
      <vt:lpstr>3_自訂設計</vt:lpstr>
      <vt:lpstr>PowerPoint 簡報</vt:lpstr>
      <vt:lpstr>宣導大綱</vt:lpstr>
      <vt:lpstr>PowerPoint 簡報</vt:lpstr>
      <vt:lpstr>升學報名資訊</vt:lpstr>
      <vt:lpstr>建德國中 113年度 高中職五專多元入學  校內重要報名日程-1</vt:lpstr>
      <vt:lpstr>建德國中 113年度 高中職五專多元入學  校內重要報名日程-2</vt:lpstr>
      <vt:lpstr>建德國中 113年度 高中職五專多元入學  校內重要報名日程-3</vt:lpstr>
      <vt:lpstr>PowerPoint 簡報</vt:lpstr>
      <vt:lpstr>基隆區完全免試入學</vt:lpstr>
      <vt:lpstr>基隆區完全免試入學 </vt:lpstr>
      <vt:lpstr>基隆市優先免試入學</vt:lpstr>
      <vt:lpstr>基隆市優先免試入學</vt:lpstr>
      <vt:lpstr>基北區免試入學</vt:lpstr>
      <vt:lpstr>基北區免試入學</vt:lpstr>
      <vt:lpstr>PowerPoint 簡報</vt:lpstr>
      <vt:lpstr>五專完全免試入學</vt:lpstr>
      <vt:lpstr>五專完全免試入學</vt:lpstr>
      <vt:lpstr>五專完全免試入學</vt:lpstr>
      <vt:lpstr>五專優先免試入學</vt:lpstr>
      <vt:lpstr>五專聯合免試入學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196</cp:revision>
  <dcterms:created xsi:type="dcterms:W3CDTF">2020-11-13T15:22:37Z</dcterms:created>
  <dcterms:modified xsi:type="dcterms:W3CDTF">2024-02-23T11:37:33Z</dcterms:modified>
</cp:coreProperties>
</file>