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96" r:id="rId2"/>
    <p:sldId id="440" r:id="rId3"/>
    <p:sldId id="588" r:id="rId4"/>
    <p:sldId id="609" r:id="rId5"/>
    <p:sldId id="482" r:id="rId6"/>
    <p:sldId id="611" r:id="rId7"/>
    <p:sldId id="783" r:id="rId8"/>
    <p:sldId id="589" r:id="rId9"/>
    <p:sldId id="785" r:id="rId10"/>
    <p:sldId id="604" r:id="rId11"/>
    <p:sldId id="812" r:id="rId12"/>
    <p:sldId id="606" r:id="rId13"/>
    <p:sldId id="607" r:id="rId14"/>
    <p:sldId id="813" r:id="rId15"/>
    <p:sldId id="612" r:id="rId16"/>
    <p:sldId id="615" r:id="rId17"/>
    <p:sldId id="814" r:id="rId18"/>
    <p:sldId id="269" r:id="rId19"/>
    <p:sldId id="271" r:id="rId20"/>
    <p:sldId id="273" r:id="rId21"/>
    <p:sldId id="272" r:id="rId22"/>
    <p:sldId id="815" r:id="rId23"/>
    <p:sldId id="297" r:id="rId24"/>
    <p:sldId id="816" r:id="rId25"/>
    <p:sldId id="817" r:id="rId26"/>
    <p:sldId id="616" r:id="rId27"/>
    <p:sldId id="608" r:id="rId28"/>
    <p:sldId id="319" r:id="rId29"/>
  </p:sldIdLst>
  <p:sldSz cx="12192000" cy="6858000"/>
  <p:notesSz cx="9926638" cy="679767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9933"/>
    <a:srgbClr val="FFCCFF"/>
    <a:srgbClr val="CCFFCC"/>
    <a:srgbClr val="996600"/>
    <a:srgbClr val="0000FF"/>
    <a:srgbClr val="FF6600"/>
    <a:srgbClr val="6A8ED0"/>
    <a:srgbClr val="7F9ED7"/>
    <a:srgbClr val="416F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A111915-BE36-4E01-A7E5-04B1672EAD32}" styleName="淺色樣式 2 - 輔色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105輔導室業務\105舞蹈藝術才能組\建德舞蹈班招生影片\校景\校景3.jpg"/>
          <p:cNvPicPr>
            <a:picLocks noChangeAspect="1" noChangeArrowheads="1"/>
          </p:cNvPicPr>
          <p:nvPr userDrawn="1"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0" y="1919238"/>
            <a:ext cx="12240683" cy="4437112"/>
          </a:xfrm>
          <a:prstGeom prst="rect">
            <a:avLst/>
          </a:prstGeom>
          <a:noFill/>
          <a:effectLst>
            <a:softEdge rad="622300"/>
          </a:effectLst>
          <a:extLst/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10515600" cy="1181925"/>
          </a:xfrm>
        </p:spPr>
        <p:txBody>
          <a:bodyPr anchor="b">
            <a:noAutofit/>
          </a:bodyPr>
          <a:lstStyle>
            <a:lvl1pPr algn="ctr">
              <a:defRPr sz="8000">
                <a:latin typeface="華康正顏楷體W5" panose="03000509000000000000" pitchFamily="65" charset="-120"/>
                <a:ea typeface="華康正顏楷體W5" panose="03000509000000000000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30F50-59BA-4973-9EFB-EA5918FE3A4E}" type="datetimeFigureOut">
              <a:rPr lang="zh-TW" altLang="en-US" smtClean="0"/>
              <a:t>2023/10/5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040D-2AC7-4C3C-84BD-A1E2C51CED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865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30F50-59BA-4973-9EFB-EA5918FE3A4E}" type="datetimeFigureOut">
              <a:rPr lang="zh-TW" altLang="en-US" smtClean="0"/>
              <a:t>2023/10/5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040D-2AC7-4C3C-84BD-A1E2C51CED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7592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30F50-59BA-4973-9EFB-EA5918FE3A4E}" type="datetimeFigureOut">
              <a:rPr lang="zh-TW" altLang="en-US" smtClean="0"/>
              <a:t>2023/10/5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040D-2AC7-4C3C-84BD-A1E2C51CED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9825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" y="-4001"/>
            <a:ext cx="12082272" cy="686535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30F50-59BA-4973-9EFB-EA5918FE3A4E}" type="datetimeFigureOut">
              <a:rPr lang="zh-TW" altLang="en-US" smtClean="0"/>
              <a:t>2023/10/5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040D-2AC7-4C3C-84BD-A1E2C51CEDCF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09" y="365125"/>
            <a:ext cx="1286101" cy="123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392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30F50-59BA-4973-9EFB-EA5918FE3A4E}" type="datetimeFigureOut">
              <a:rPr lang="zh-TW" altLang="en-US" smtClean="0"/>
              <a:t>2023/10/5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040D-2AC7-4C3C-84BD-A1E2C51CED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2990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30F50-59BA-4973-9EFB-EA5918FE3A4E}" type="datetimeFigureOut">
              <a:rPr lang="zh-TW" altLang="en-US" smtClean="0"/>
              <a:t>2023/10/5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040D-2AC7-4C3C-84BD-A1E2C51CED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142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30F50-59BA-4973-9EFB-EA5918FE3A4E}" type="datetimeFigureOut">
              <a:rPr lang="zh-TW" altLang="en-US" smtClean="0"/>
              <a:t>2023/10/5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040D-2AC7-4C3C-84BD-A1E2C51CED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438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30F50-59BA-4973-9EFB-EA5918FE3A4E}" type="datetimeFigureOut">
              <a:rPr lang="zh-TW" altLang="en-US" smtClean="0"/>
              <a:t>2023/10/5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040D-2AC7-4C3C-84BD-A1E2C51CED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4282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30F50-59BA-4973-9EFB-EA5918FE3A4E}" type="datetimeFigureOut">
              <a:rPr lang="zh-TW" altLang="en-US" smtClean="0"/>
              <a:t>2023/10/5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040D-2AC7-4C3C-84BD-A1E2C51CED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5572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30F50-59BA-4973-9EFB-EA5918FE3A4E}" type="datetimeFigureOut">
              <a:rPr lang="zh-TW" altLang="en-US" smtClean="0"/>
              <a:t>2023/10/5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040D-2AC7-4C3C-84BD-A1E2C51CED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327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30F50-59BA-4973-9EFB-EA5918FE3A4E}" type="datetimeFigureOut">
              <a:rPr lang="zh-TW" altLang="en-US" smtClean="0"/>
              <a:t>2023/10/5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040D-2AC7-4C3C-84BD-A1E2C51CED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2041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30F50-59BA-4973-9EFB-EA5918FE3A4E}" type="datetimeFigureOut">
              <a:rPr lang="zh-TW" altLang="en-US" smtClean="0"/>
              <a:t>2023/10/5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D040D-2AC7-4C3C-84BD-A1E2C51CED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7176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jdjh.kl.edu.tw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105輔導室業務\105舞蹈藝術才能組\建德舞蹈班招生影片\校景\校景3.jpg">
            <a:extLst>
              <a:ext uri="{FF2B5EF4-FFF2-40B4-BE49-F238E27FC236}">
                <a16:creationId xmlns:a16="http://schemas.microsoft.com/office/drawing/2014/main" id="{D671E885-089C-4127-8FCD-8F309F3F3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528763" y="2412504"/>
            <a:ext cx="9180512" cy="4437112"/>
          </a:xfrm>
          <a:prstGeom prst="rect">
            <a:avLst/>
          </a:prstGeom>
          <a:noFill/>
          <a:effectLst>
            <a:softEdge rad="622300"/>
          </a:effectLst>
          <a:extLst/>
        </p:spPr>
      </p:pic>
      <p:sp>
        <p:nvSpPr>
          <p:cNvPr id="6147" name="副標題 2">
            <a:extLst>
              <a:ext uri="{FF2B5EF4-FFF2-40B4-BE49-F238E27FC236}">
                <a16:creationId xmlns:a16="http://schemas.microsoft.com/office/drawing/2014/main" id="{8BF2B5FE-E63D-40F7-8D25-3AFCFF16D33F}"/>
              </a:ext>
            </a:extLst>
          </p:cNvPr>
          <p:cNvSpPr txBox="1">
            <a:spLocks/>
          </p:cNvSpPr>
          <p:nvPr/>
        </p:nvSpPr>
        <p:spPr bwMode="auto">
          <a:xfrm>
            <a:off x="2889250" y="1119189"/>
            <a:ext cx="64008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zh-TW" sz="4800">
                <a:solidFill>
                  <a:srgbClr val="FF0000"/>
                </a:solidFill>
                <a:latin typeface="華康方圓體W7" pitchFamily="81" charset="-120"/>
                <a:ea typeface="華康方圓體W7" pitchFamily="81" charset="-120"/>
                <a:cs typeface="華康勘亭流" panose="02010609010101010101" pitchFamily="49" charset="-120"/>
              </a:rPr>
              <a:t>113</a:t>
            </a:r>
            <a:r>
              <a:rPr lang="zh-TW" altLang="en-US" sz="4800">
                <a:solidFill>
                  <a:srgbClr val="FF0000"/>
                </a:solidFill>
                <a:latin typeface="華康方圓體W7" pitchFamily="81" charset="-120"/>
                <a:ea typeface="華康方圓體W7" pitchFamily="81" charset="-120"/>
                <a:cs typeface="華康勘亭流" panose="02010609010101010101" pitchFamily="49" charset="-120"/>
              </a:rPr>
              <a:t>國中教育會考暨</a:t>
            </a:r>
            <a:br>
              <a:rPr lang="en-US" altLang="zh-TW" sz="4800">
                <a:solidFill>
                  <a:srgbClr val="FF0000"/>
                </a:solidFill>
                <a:latin typeface="華康方圓體W7" pitchFamily="81" charset="-120"/>
                <a:ea typeface="華康方圓體W7" pitchFamily="81" charset="-120"/>
                <a:cs typeface="華康勘亭流" panose="02010609010101010101" pitchFamily="49" charset="-120"/>
              </a:rPr>
            </a:br>
            <a:r>
              <a:rPr lang="zh-TW" altLang="en-US" sz="4800">
                <a:solidFill>
                  <a:srgbClr val="FF0000"/>
                </a:solidFill>
                <a:latin typeface="華康方圓體W7" pitchFamily="81" charset="-120"/>
                <a:ea typeface="華康方圓體W7" pitchFamily="81" charset="-120"/>
                <a:cs typeface="華康勘亭流" panose="02010609010101010101" pitchFamily="49" charset="-120"/>
              </a:rPr>
              <a:t>多元入學宣導</a:t>
            </a:r>
          </a:p>
        </p:txBody>
      </p:sp>
      <p:pic>
        <p:nvPicPr>
          <p:cNvPr id="6148" name="Picture 3" descr="C:\Users\admin\Desktop\建德國中+校徽.jpg">
            <a:extLst>
              <a:ext uri="{FF2B5EF4-FFF2-40B4-BE49-F238E27FC236}">
                <a16:creationId xmlns:a16="http://schemas.microsoft.com/office/drawing/2014/main" id="{FFCBCFD1-E183-448E-9992-79BD07124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5" y="6351"/>
            <a:ext cx="3683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文字方塊 5">
            <a:extLst>
              <a:ext uri="{FF2B5EF4-FFF2-40B4-BE49-F238E27FC236}">
                <a16:creationId xmlns:a16="http://schemas.microsoft.com/office/drawing/2014/main" id="{E77D3D2E-E7BB-4820-BFB5-C3F59A2649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7214" y="3644900"/>
            <a:ext cx="6192837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TW" altLang="en-US" sz="3600" b="1">
                <a:solidFill>
                  <a:srgbClr val="002060"/>
                </a:solidFill>
                <a:latin typeface="華康方圓體W7" pitchFamily="81" charset="-120"/>
                <a:ea typeface="華康方圓體W7" pitchFamily="81" charset="-120"/>
              </a:rPr>
              <a:t>註冊組長  黃佳儀</a:t>
            </a:r>
            <a:br>
              <a:rPr lang="en-US" altLang="zh-TW" sz="3600" b="1">
                <a:solidFill>
                  <a:srgbClr val="002060"/>
                </a:solidFill>
                <a:latin typeface="華康方圓體W7" pitchFamily="81" charset="-120"/>
                <a:ea typeface="華康方圓體W7" pitchFamily="81" charset="-120"/>
              </a:rPr>
            </a:br>
            <a:endParaRPr lang="en-US" altLang="zh-TW" sz="3600" b="1">
              <a:solidFill>
                <a:srgbClr val="002060"/>
              </a:solidFill>
              <a:latin typeface="華康方圓體W7" pitchFamily="81" charset="-120"/>
              <a:ea typeface="華康方圓體W7" pitchFamily="81" charset="-12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zh-TW" altLang="en-US" sz="3600" b="1">
                <a:solidFill>
                  <a:srgbClr val="002060"/>
                </a:solidFill>
                <a:latin typeface="華康方圓體W7" pitchFamily="81" charset="-120"/>
                <a:ea typeface="華康方圓體W7" pitchFamily="81" charset="-120"/>
              </a:rPr>
              <a:t>教務主任  王敏瑩</a:t>
            </a:r>
            <a:endParaRPr lang="en-US" altLang="zh-TW" sz="3600" b="1">
              <a:solidFill>
                <a:srgbClr val="002060"/>
              </a:solidFill>
              <a:latin typeface="華康方圓體W7" pitchFamily="81" charset="-120"/>
              <a:ea typeface="華康方圓體W7" pitchFamily="81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1">
            <a:extLst>
              <a:ext uri="{FF2B5EF4-FFF2-40B4-BE49-F238E27FC236}">
                <a16:creationId xmlns:a16="http://schemas.microsoft.com/office/drawing/2014/main" id="{339481AF-EFBD-4006-8FB4-A9925F549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Ctr="1">
            <a:normAutofit/>
          </a:bodyPr>
          <a:lstStyle/>
          <a:p>
            <a:r>
              <a:rPr lang="zh-TW" alt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測驗結果呈現方式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57096D4-7B71-4285-BA00-9A4A2EB9F90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279650" y="1731964"/>
            <a:ext cx="8040688" cy="3394075"/>
          </a:xfrm>
        </p:spPr>
        <p:txBody>
          <a:bodyPr/>
          <a:lstStyle/>
          <a:p>
            <a:pPr marL="401241" lvl="2" indent="-401241" algn="just">
              <a:spcBef>
                <a:spcPts val="450"/>
              </a:spcBef>
              <a:spcAft>
                <a:spcPts val="450"/>
              </a:spcAft>
              <a:buSzPts val="3199"/>
              <a:buBlip>
                <a:blip r:embed="rId2"/>
              </a:buBlip>
              <a:defRPr/>
            </a:pPr>
            <a:r>
              <a:rPr lang="zh-TW" altLang="en-US" dirty="0">
                <a:latin typeface="Times New Roman" pitchFamily="18"/>
                <a:ea typeface="標楷體" pitchFamily="65"/>
                <a:cs typeface="Times New Roman" pitchFamily="18"/>
              </a:rPr>
              <a:t>採標準參照方式，將學生在國文、英語、數學、社會、自然</a:t>
            </a:r>
            <a:r>
              <a:rPr lang="en-US" dirty="0">
                <a:latin typeface="Times New Roman" pitchFamily="18"/>
                <a:ea typeface="標楷體" pitchFamily="65"/>
                <a:cs typeface="Times New Roman" pitchFamily="18"/>
              </a:rPr>
              <a:t>5</a:t>
            </a:r>
            <a:r>
              <a:rPr lang="zh-TW" altLang="en-US" dirty="0">
                <a:latin typeface="Times New Roman" pitchFamily="18"/>
                <a:ea typeface="標楷體" pitchFamily="65"/>
                <a:cs typeface="Times New Roman" pitchFamily="18"/>
              </a:rPr>
              <a:t>個科目之作答表現參照事先訂定的等級描述。</a:t>
            </a:r>
            <a:endParaRPr lang="en-US" dirty="0"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342900" lvl="2" indent="-342900" algn="just">
              <a:spcBef>
                <a:spcPts val="1350"/>
              </a:spcBef>
              <a:spcAft>
                <a:spcPts val="450"/>
              </a:spcAft>
              <a:buSzPts val="3199"/>
              <a:buBlip>
                <a:blip r:embed="rId2"/>
              </a:buBlip>
              <a:defRPr/>
            </a:pPr>
            <a:r>
              <a:rPr lang="zh-TW" altLang="en-US" dirty="0">
                <a:latin typeface="Times New Roman" pitchFamily="18"/>
                <a:ea typeface="標楷體" pitchFamily="65"/>
                <a:cs typeface="Times New Roman" pitchFamily="18"/>
              </a:rPr>
              <a:t>將學生表現區分為三個等級：</a:t>
            </a:r>
            <a:endParaRPr lang="en-US" dirty="0"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335281" lvl="1" indent="0" algn="just">
              <a:spcBef>
                <a:spcPts val="450"/>
              </a:spcBef>
              <a:spcAft>
                <a:spcPts val="450"/>
              </a:spcAft>
              <a:defRPr/>
            </a:pPr>
            <a:r>
              <a:rPr lang="zh-TW" altLang="en-US" sz="2100" dirty="0">
                <a:latin typeface="Times New Roman" pitchFamily="18"/>
                <a:ea typeface="標楷體" pitchFamily="65"/>
                <a:cs typeface="Times New Roman" pitchFamily="18"/>
              </a:rPr>
              <a:t>「精熟」：</a:t>
            </a:r>
            <a:r>
              <a:rPr lang="zh-TW" altLang="en-US" sz="2100" dirty="0">
                <a:solidFill>
                  <a:srgbClr val="FF0000"/>
                </a:solidFill>
                <a:latin typeface="Times New Roman" pitchFamily="18"/>
                <a:ea typeface="標楷體" pitchFamily="65"/>
                <a:cs typeface="Times New Roman" pitchFamily="18"/>
              </a:rPr>
              <a:t>精通熟習</a:t>
            </a:r>
            <a:r>
              <a:rPr lang="zh-TW" altLang="en-US" sz="2100" dirty="0">
                <a:latin typeface="Times New Roman" pitchFamily="18"/>
                <a:ea typeface="標楷體" pitchFamily="65"/>
                <a:cs typeface="Times New Roman" pitchFamily="18"/>
              </a:rPr>
              <a:t>該科目國中教育階段所學習的</a:t>
            </a:r>
            <a:r>
              <a:rPr lang="zh-TW" altLang="en-US" sz="2100" dirty="0">
                <a:solidFill>
                  <a:srgbClr val="FF0000"/>
                </a:solidFill>
                <a:latin typeface="Times New Roman" pitchFamily="18"/>
                <a:ea typeface="標楷體" pitchFamily="65"/>
                <a:cs typeface="Times New Roman" pitchFamily="18"/>
              </a:rPr>
              <a:t>知識與能力</a:t>
            </a:r>
            <a:endParaRPr lang="en-US" sz="2100" dirty="0">
              <a:solidFill>
                <a:srgbClr val="FF0000"/>
              </a:solidFill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339086" lvl="1" indent="3332" algn="just">
              <a:spcBef>
                <a:spcPts val="450"/>
              </a:spcBef>
              <a:spcAft>
                <a:spcPts val="450"/>
              </a:spcAft>
              <a:defRPr/>
            </a:pPr>
            <a:r>
              <a:rPr lang="zh-TW" altLang="en-US" sz="2100" dirty="0">
                <a:latin typeface="Times New Roman" pitchFamily="18"/>
                <a:ea typeface="標楷體" pitchFamily="65"/>
                <a:cs typeface="Times New Roman" pitchFamily="18"/>
              </a:rPr>
              <a:t>「基礎」：</a:t>
            </a:r>
            <a:r>
              <a:rPr lang="zh-TW" altLang="en-US" sz="2100" dirty="0">
                <a:solidFill>
                  <a:srgbClr val="FF0000"/>
                </a:solidFill>
                <a:latin typeface="Times New Roman" pitchFamily="18"/>
                <a:ea typeface="標楷體" pitchFamily="65"/>
                <a:cs typeface="Times New Roman" pitchFamily="18"/>
              </a:rPr>
              <a:t>具備</a:t>
            </a:r>
            <a:r>
              <a:rPr lang="zh-TW" altLang="en-US" sz="2100" dirty="0">
                <a:latin typeface="Times New Roman" pitchFamily="18"/>
                <a:ea typeface="標楷體" pitchFamily="65"/>
                <a:cs typeface="Times New Roman" pitchFamily="18"/>
              </a:rPr>
              <a:t>該科目國中教育階段之</a:t>
            </a:r>
            <a:r>
              <a:rPr lang="zh-TW" altLang="en-US" sz="2100" dirty="0">
                <a:solidFill>
                  <a:srgbClr val="FF0000"/>
                </a:solidFill>
                <a:latin typeface="Times New Roman" pitchFamily="18"/>
                <a:ea typeface="標楷體" pitchFamily="65"/>
                <a:cs typeface="Times New Roman" pitchFamily="18"/>
              </a:rPr>
              <a:t>基本學力</a:t>
            </a:r>
            <a:endParaRPr lang="en-US" sz="2100" dirty="0">
              <a:solidFill>
                <a:srgbClr val="FF0000"/>
              </a:solidFill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339086" lvl="1" indent="3332" algn="just">
              <a:spcBef>
                <a:spcPts val="450"/>
              </a:spcBef>
              <a:spcAft>
                <a:spcPts val="450"/>
              </a:spcAft>
              <a:defRPr/>
            </a:pPr>
            <a:r>
              <a:rPr lang="zh-TW" altLang="en-US" sz="2100" dirty="0">
                <a:latin typeface="Times New Roman" pitchFamily="18"/>
                <a:ea typeface="標楷體" pitchFamily="65"/>
                <a:cs typeface="Times New Roman" pitchFamily="18"/>
              </a:rPr>
              <a:t>「待加強」：</a:t>
            </a:r>
            <a:r>
              <a:rPr lang="zh-TW" altLang="en-US" sz="2100" dirty="0">
                <a:solidFill>
                  <a:srgbClr val="FF0000"/>
                </a:solidFill>
                <a:latin typeface="Times New Roman" pitchFamily="18"/>
                <a:ea typeface="標楷體" pitchFamily="65"/>
                <a:cs typeface="Times New Roman" pitchFamily="18"/>
              </a:rPr>
              <a:t>尚未</a:t>
            </a:r>
            <a:r>
              <a:rPr lang="zh-TW" altLang="en-US" sz="2100" dirty="0">
                <a:latin typeface="Times New Roman" pitchFamily="18"/>
                <a:ea typeface="標楷體" pitchFamily="65"/>
                <a:cs typeface="Times New Roman" pitchFamily="18"/>
              </a:rPr>
              <a:t>具備該科目國中教育階段之</a:t>
            </a:r>
            <a:r>
              <a:rPr lang="zh-TW" altLang="en-US" sz="2100" dirty="0">
                <a:solidFill>
                  <a:srgbClr val="FF0000"/>
                </a:solidFill>
                <a:latin typeface="Times New Roman" pitchFamily="18"/>
                <a:ea typeface="標楷體" pitchFamily="65"/>
                <a:cs typeface="Times New Roman" pitchFamily="18"/>
              </a:rPr>
              <a:t>基本學力</a:t>
            </a:r>
            <a:endParaRPr lang="en-US" sz="2100" dirty="0">
              <a:latin typeface="Times New Roman" pitchFamily="18"/>
              <a:ea typeface="標楷體" pitchFamily="65"/>
              <a:cs typeface="Times New Roman" pitchFamily="18"/>
            </a:endParaRPr>
          </a:p>
          <a:p>
            <a:pPr algn="just">
              <a:spcBef>
                <a:spcPts val="1350"/>
              </a:spcBef>
              <a:spcAft>
                <a:spcPts val="450"/>
              </a:spcAft>
              <a:buSzPts val="3199"/>
              <a:buBlip>
                <a:blip r:embed="rId2"/>
              </a:buBlip>
              <a:defRPr/>
            </a:pPr>
            <a:r>
              <a:rPr lang="zh-TW" altLang="en-US" sz="2400" dirty="0">
                <a:latin typeface="Times New Roman" pitchFamily="18"/>
                <a:ea typeface="標楷體" pitchFamily="65"/>
                <a:cs typeface="Times New Roman" pitchFamily="18"/>
              </a:rPr>
              <a:t>寫作測驗的評閱結果分為：一至六級分</a:t>
            </a:r>
          </a:p>
          <a:p>
            <a:pPr>
              <a:defRPr/>
            </a:pPr>
            <a:endParaRPr lang="en-US" dirty="0">
              <a:solidFill>
                <a:srgbClr val="0000FF"/>
              </a:solidFill>
              <a:latin typeface="Times New Roman" pitchFamily="18"/>
              <a:cs typeface="Times New Roman" pitchFamily="18"/>
            </a:endParaRPr>
          </a:p>
          <a:p>
            <a:pPr>
              <a:defRPr/>
            </a:pPr>
            <a:endParaRPr lang="en-US" dirty="0">
              <a:latin typeface="Times New Roman" pitchFamily="18"/>
              <a:cs typeface="Times New Roman" pitchFamily="18"/>
            </a:endParaRPr>
          </a:p>
          <a:p>
            <a:pPr>
              <a:defRPr/>
            </a:pPr>
            <a:endParaRPr lang="en-US" dirty="0">
              <a:latin typeface="Times New Roman" pitchFamily="18"/>
              <a:cs typeface="Times New Roman" pitchFamily="18"/>
            </a:endParaRPr>
          </a:p>
          <a:p>
            <a:pPr>
              <a:defRPr/>
            </a:pPr>
            <a:endParaRPr lang="en-US" dirty="0">
              <a:latin typeface="Times New Roman" pitchFamily="18"/>
              <a:cs typeface="Times New Roman" pitchFamily="18"/>
            </a:endParaRPr>
          </a:p>
        </p:txBody>
      </p:sp>
      <p:sp>
        <p:nvSpPr>
          <p:cNvPr id="4" name="投影片編號版面配置區 1">
            <a:extLst>
              <a:ext uri="{FF2B5EF4-FFF2-40B4-BE49-F238E27FC236}">
                <a16:creationId xmlns:a16="http://schemas.microsoft.com/office/drawing/2014/main" id="{E6D88792-D388-49F9-84E2-6AD5D13466F8}"/>
              </a:ext>
            </a:extLst>
          </p:cNvPr>
          <p:cNvSpPr txBox="1"/>
          <p:nvPr/>
        </p:nvSpPr>
        <p:spPr>
          <a:xfrm>
            <a:off x="10320338" y="5645150"/>
            <a:ext cx="393700" cy="273050"/>
          </a:xfrm>
          <a:prstGeom prst="rect">
            <a:avLst/>
          </a:prstGeom>
          <a:noFill/>
          <a:ln cap="flat">
            <a:noFill/>
          </a:ln>
        </p:spPr>
        <p:txBody>
          <a:bodyPr lIns="68580" tIns="34290" rIns="68580" bIns="34290" anchor="ctr"/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7BF96AB-8BA9-4643-82E6-A6BA7C43A995}" type="slidenum">
              <a:rPr sz="1350" kern="0">
                <a:solidFill>
                  <a:srgbClr val="000000"/>
                </a:solidFill>
              </a:rPr>
              <a:pPr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10</a:t>
            </a:fld>
            <a:endParaRPr lang="zh-TW" altLang="en-US" sz="1200" kern="0">
              <a:solidFill>
                <a:srgbClr val="000000"/>
              </a:solidFill>
              <a:latin typeface="Arial" pitchFamily="34"/>
              <a:ea typeface="標楷體" pitchFamily="65"/>
              <a:cs typeface="Arial" pitchFamily="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燕尾形向右箭號 7">
            <a:extLst>
              <a:ext uri="{FF2B5EF4-FFF2-40B4-BE49-F238E27FC236}">
                <a16:creationId xmlns:a16="http://schemas.microsoft.com/office/drawing/2014/main" id="{EE232D38-7790-4FB8-A790-D3C5B5DA04A6}"/>
              </a:ext>
            </a:extLst>
          </p:cNvPr>
          <p:cNvSpPr/>
          <p:nvPr/>
        </p:nvSpPr>
        <p:spPr>
          <a:xfrm>
            <a:off x="2341564" y="2060575"/>
            <a:ext cx="2295525" cy="175895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abs f3"/>
              <a:gd name="f12" fmla="abs f4"/>
              <a:gd name="f13" fmla="abs f5"/>
              <a:gd name="f14" fmla="*/ f8 f0 1"/>
              <a:gd name="f15" fmla="*/ f9 f0 1"/>
              <a:gd name="f16" fmla="*/ f10 f0 1"/>
              <a:gd name="f17" fmla="?: f11 f3 1"/>
              <a:gd name="f18" fmla="?: f12 f4 1"/>
              <a:gd name="f19" fmla="?: f13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6 f30 1"/>
              <a:gd name="f36" fmla="+- f34 0 f6"/>
              <a:gd name="f37" fmla="+- f33 0 f6"/>
              <a:gd name="f38" fmla="*/ f33 f30 1"/>
              <a:gd name="f39" fmla="*/ f34 f30 1"/>
              <a:gd name="f40" fmla="*/ f36 1 2"/>
              <a:gd name="f41" fmla="min f37 f36"/>
              <a:gd name="f42" fmla="*/ f36 f7 1"/>
              <a:gd name="f43" fmla="+- f6 f40 0"/>
              <a:gd name="f44" fmla="*/ f41 f7 1"/>
              <a:gd name="f45" fmla="*/ f42 1 200000"/>
              <a:gd name="f46" fmla="*/ f44 1 100000"/>
              <a:gd name="f47" fmla="+- f43 0 f45"/>
              <a:gd name="f48" fmla="+- f43 f45 0"/>
              <a:gd name="f49" fmla="*/ f43 f30 1"/>
              <a:gd name="f50" fmla="+- f33 0 f46"/>
              <a:gd name="f51" fmla="*/ f45 f46 1"/>
              <a:gd name="f52" fmla="*/ f47 f30 1"/>
              <a:gd name="f53" fmla="*/ f48 f30 1"/>
              <a:gd name="f54" fmla="*/ f51 1 f40"/>
              <a:gd name="f55" fmla="*/ f50 f30 1"/>
              <a:gd name="f56" fmla="+- f33 0 f54"/>
              <a:gd name="f57" fmla="*/ f54 f30 1"/>
              <a:gd name="f58" fmla="*/ f56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5" y="f35"/>
              </a:cxn>
              <a:cxn ang="f28">
                <a:pos x="f57" y="f49"/>
              </a:cxn>
              <a:cxn ang="f29">
                <a:pos x="f55" y="f39"/>
              </a:cxn>
            </a:cxnLst>
            <a:rect l="f57" t="f52" r="f58" b="f53"/>
            <a:pathLst>
              <a:path>
                <a:moveTo>
                  <a:pt x="f35" y="f52"/>
                </a:moveTo>
                <a:lnTo>
                  <a:pt x="f55" y="f52"/>
                </a:lnTo>
                <a:lnTo>
                  <a:pt x="f55" y="f35"/>
                </a:lnTo>
                <a:lnTo>
                  <a:pt x="f38" y="f49"/>
                </a:lnTo>
                <a:lnTo>
                  <a:pt x="f55" y="f39"/>
                </a:lnTo>
                <a:lnTo>
                  <a:pt x="f55" y="f53"/>
                </a:lnTo>
                <a:lnTo>
                  <a:pt x="f35" y="f53"/>
                </a:lnTo>
                <a:lnTo>
                  <a:pt x="f57" y="f49"/>
                </a:lnTo>
                <a:close/>
              </a:path>
            </a:pathLst>
          </a:custGeom>
          <a:solidFill>
            <a:srgbClr val="FBE5D6"/>
          </a:solidFill>
          <a:ln w="25402" cap="flat">
            <a:solidFill>
              <a:srgbClr val="FFCC00"/>
            </a:solidFill>
            <a:prstDash val="solid"/>
            <a:miter/>
          </a:ln>
        </p:spPr>
        <p:txBody>
          <a:bodyPr lIns="68580" tIns="34290" rIns="68580" bIns="34290" anchor="ctr"/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0" kern="0">
              <a:solidFill>
                <a:srgbClr val="000000"/>
              </a:solidFill>
              <a:latin typeface="微軟正黑體" pitchFamily="34"/>
              <a:ea typeface="微軟正黑體" pitchFamily="34"/>
            </a:endParaRP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b="1" kern="0">
                <a:solidFill>
                  <a:srgbClr val="000000"/>
                </a:solidFill>
                <a:latin typeface="標楷體" pitchFamily="65"/>
                <a:ea typeface="標楷體" pitchFamily="65"/>
              </a:rPr>
              <a:t>三等級</a:t>
            </a:r>
            <a:endParaRPr lang="en-US" b="1" kern="0">
              <a:solidFill>
                <a:srgbClr val="000000"/>
              </a:solidFill>
              <a:latin typeface="標楷體" pitchFamily="65"/>
              <a:ea typeface="標楷體" pitchFamily="65"/>
            </a:endParaRP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b="1" kern="0">
                <a:solidFill>
                  <a:srgbClr val="0000FF"/>
                </a:solidFill>
                <a:latin typeface="標楷體" pitchFamily="65"/>
                <a:ea typeface="標楷體" pitchFamily="65"/>
              </a:rPr>
              <a:t>精熟、基礎、待加強</a:t>
            </a: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3" name="燕尾形向右箭號 9">
            <a:extLst>
              <a:ext uri="{FF2B5EF4-FFF2-40B4-BE49-F238E27FC236}">
                <a16:creationId xmlns:a16="http://schemas.microsoft.com/office/drawing/2014/main" id="{A4F4F562-0FD7-4E77-A2B5-1131316228FB}"/>
              </a:ext>
            </a:extLst>
          </p:cNvPr>
          <p:cNvSpPr/>
          <p:nvPr/>
        </p:nvSpPr>
        <p:spPr>
          <a:xfrm>
            <a:off x="4421189" y="1970088"/>
            <a:ext cx="2295525" cy="197485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abs f3"/>
              <a:gd name="f12" fmla="abs f4"/>
              <a:gd name="f13" fmla="abs f5"/>
              <a:gd name="f14" fmla="*/ f8 f0 1"/>
              <a:gd name="f15" fmla="*/ f9 f0 1"/>
              <a:gd name="f16" fmla="*/ f10 f0 1"/>
              <a:gd name="f17" fmla="?: f11 f3 1"/>
              <a:gd name="f18" fmla="?: f12 f4 1"/>
              <a:gd name="f19" fmla="?: f13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6 f30 1"/>
              <a:gd name="f36" fmla="+- f34 0 f6"/>
              <a:gd name="f37" fmla="+- f33 0 f6"/>
              <a:gd name="f38" fmla="*/ f33 f30 1"/>
              <a:gd name="f39" fmla="*/ f34 f30 1"/>
              <a:gd name="f40" fmla="*/ f36 1 2"/>
              <a:gd name="f41" fmla="min f37 f36"/>
              <a:gd name="f42" fmla="*/ f36 f7 1"/>
              <a:gd name="f43" fmla="+- f6 f40 0"/>
              <a:gd name="f44" fmla="*/ f41 f7 1"/>
              <a:gd name="f45" fmla="*/ f42 1 200000"/>
              <a:gd name="f46" fmla="*/ f44 1 100000"/>
              <a:gd name="f47" fmla="+- f43 0 f45"/>
              <a:gd name="f48" fmla="+- f43 f45 0"/>
              <a:gd name="f49" fmla="*/ f43 f30 1"/>
              <a:gd name="f50" fmla="+- f33 0 f46"/>
              <a:gd name="f51" fmla="*/ f45 f46 1"/>
              <a:gd name="f52" fmla="*/ f47 f30 1"/>
              <a:gd name="f53" fmla="*/ f48 f30 1"/>
              <a:gd name="f54" fmla="*/ f51 1 f40"/>
              <a:gd name="f55" fmla="*/ f50 f30 1"/>
              <a:gd name="f56" fmla="+- f33 0 f54"/>
              <a:gd name="f57" fmla="*/ f54 f30 1"/>
              <a:gd name="f58" fmla="*/ f56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5" y="f35"/>
              </a:cxn>
              <a:cxn ang="f28">
                <a:pos x="f57" y="f49"/>
              </a:cxn>
              <a:cxn ang="f29">
                <a:pos x="f55" y="f39"/>
              </a:cxn>
            </a:cxnLst>
            <a:rect l="f57" t="f52" r="f58" b="f53"/>
            <a:pathLst>
              <a:path>
                <a:moveTo>
                  <a:pt x="f35" y="f52"/>
                </a:moveTo>
                <a:lnTo>
                  <a:pt x="f55" y="f52"/>
                </a:lnTo>
                <a:lnTo>
                  <a:pt x="f55" y="f35"/>
                </a:lnTo>
                <a:lnTo>
                  <a:pt x="f38" y="f49"/>
                </a:lnTo>
                <a:lnTo>
                  <a:pt x="f55" y="f39"/>
                </a:lnTo>
                <a:lnTo>
                  <a:pt x="f55" y="f53"/>
                </a:lnTo>
                <a:lnTo>
                  <a:pt x="f35" y="f53"/>
                </a:lnTo>
                <a:lnTo>
                  <a:pt x="f57" y="f49"/>
                </a:lnTo>
                <a:close/>
              </a:path>
            </a:pathLst>
          </a:custGeom>
          <a:solidFill>
            <a:srgbClr val="FBE5D6"/>
          </a:solidFill>
          <a:ln w="25402" cap="flat">
            <a:solidFill>
              <a:srgbClr val="FF6600"/>
            </a:solidFill>
            <a:prstDash val="solid"/>
            <a:miter/>
          </a:ln>
        </p:spPr>
        <p:txBody>
          <a:bodyPr lIns="68580" tIns="34290" rIns="68580" bIns="34290" anchor="ctr"/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b="1" kern="0">
                <a:solidFill>
                  <a:srgbClr val="000000"/>
                </a:solidFill>
                <a:latin typeface="標楷體" pitchFamily="65"/>
                <a:ea typeface="標楷體" pitchFamily="65"/>
              </a:rPr>
              <a:t>各科三等級</a:t>
            </a:r>
            <a:endParaRPr lang="en-US" b="1" kern="0">
              <a:solidFill>
                <a:srgbClr val="000000"/>
              </a:solidFill>
              <a:latin typeface="標楷體" pitchFamily="65"/>
              <a:ea typeface="標楷體" pitchFamily="65"/>
            </a:endParaRP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b="1" kern="0">
                <a:solidFill>
                  <a:srgbClr val="0033CC"/>
                </a:solidFill>
                <a:latin typeface="標楷體" pitchFamily="65"/>
                <a:ea typeface="標楷體" pitchFamily="65"/>
              </a:rPr>
              <a:t>表現</a:t>
            </a:r>
            <a:r>
              <a:rPr lang="zh-TW" altLang="en-US" b="1" kern="0">
                <a:solidFill>
                  <a:srgbClr val="0000FF"/>
                </a:solidFill>
                <a:latin typeface="標楷體" pitchFamily="65"/>
                <a:ea typeface="標楷體" pitchFamily="65"/>
              </a:rPr>
              <a:t>描述</a:t>
            </a:r>
            <a:endParaRPr lang="en-US" b="1" kern="0">
              <a:solidFill>
                <a:srgbClr val="FFFFFF"/>
              </a:solidFill>
              <a:latin typeface="標楷體" pitchFamily="65"/>
              <a:ea typeface="標楷體" pitchFamily="65"/>
            </a:endParaRPr>
          </a:p>
        </p:txBody>
      </p:sp>
      <p:sp>
        <p:nvSpPr>
          <p:cNvPr id="4" name="燕尾形向右箭號 10">
            <a:extLst>
              <a:ext uri="{FF2B5EF4-FFF2-40B4-BE49-F238E27FC236}">
                <a16:creationId xmlns:a16="http://schemas.microsoft.com/office/drawing/2014/main" id="{D843D7C1-B207-46CE-8E88-BA359D32EBB9}"/>
              </a:ext>
            </a:extLst>
          </p:cNvPr>
          <p:cNvSpPr/>
          <p:nvPr/>
        </p:nvSpPr>
        <p:spPr>
          <a:xfrm>
            <a:off x="6473826" y="1754189"/>
            <a:ext cx="2809875" cy="237648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abs f3"/>
              <a:gd name="f12" fmla="abs f4"/>
              <a:gd name="f13" fmla="abs f5"/>
              <a:gd name="f14" fmla="*/ f8 f0 1"/>
              <a:gd name="f15" fmla="*/ f9 f0 1"/>
              <a:gd name="f16" fmla="*/ f10 f0 1"/>
              <a:gd name="f17" fmla="?: f11 f3 1"/>
              <a:gd name="f18" fmla="?: f12 f4 1"/>
              <a:gd name="f19" fmla="?: f13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6 f30 1"/>
              <a:gd name="f36" fmla="+- f34 0 f6"/>
              <a:gd name="f37" fmla="+- f33 0 f6"/>
              <a:gd name="f38" fmla="*/ f33 f30 1"/>
              <a:gd name="f39" fmla="*/ f34 f30 1"/>
              <a:gd name="f40" fmla="*/ f36 1 2"/>
              <a:gd name="f41" fmla="min f37 f36"/>
              <a:gd name="f42" fmla="*/ f36 f7 1"/>
              <a:gd name="f43" fmla="+- f6 f40 0"/>
              <a:gd name="f44" fmla="*/ f41 f7 1"/>
              <a:gd name="f45" fmla="*/ f42 1 200000"/>
              <a:gd name="f46" fmla="*/ f44 1 100000"/>
              <a:gd name="f47" fmla="+- f43 0 f45"/>
              <a:gd name="f48" fmla="+- f43 f45 0"/>
              <a:gd name="f49" fmla="*/ f43 f30 1"/>
              <a:gd name="f50" fmla="+- f33 0 f46"/>
              <a:gd name="f51" fmla="*/ f45 f46 1"/>
              <a:gd name="f52" fmla="*/ f47 f30 1"/>
              <a:gd name="f53" fmla="*/ f48 f30 1"/>
              <a:gd name="f54" fmla="*/ f51 1 f40"/>
              <a:gd name="f55" fmla="*/ f50 f30 1"/>
              <a:gd name="f56" fmla="+- f33 0 f54"/>
              <a:gd name="f57" fmla="*/ f54 f30 1"/>
              <a:gd name="f58" fmla="*/ f56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5" y="f35"/>
              </a:cxn>
              <a:cxn ang="f28">
                <a:pos x="f57" y="f49"/>
              </a:cxn>
              <a:cxn ang="f29">
                <a:pos x="f55" y="f39"/>
              </a:cxn>
            </a:cxnLst>
            <a:rect l="f57" t="f52" r="f58" b="f53"/>
            <a:pathLst>
              <a:path>
                <a:moveTo>
                  <a:pt x="f35" y="f52"/>
                </a:moveTo>
                <a:lnTo>
                  <a:pt x="f55" y="f52"/>
                </a:lnTo>
                <a:lnTo>
                  <a:pt x="f55" y="f35"/>
                </a:lnTo>
                <a:lnTo>
                  <a:pt x="f38" y="f49"/>
                </a:lnTo>
                <a:lnTo>
                  <a:pt x="f55" y="f39"/>
                </a:lnTo>
                <a:lnTo>
                  <a:pt x="f55" y="f53"/>
                </a:lnTo>
                <a:lnTo>
                  <a:pt x="f35" y="f53"/>
                </a:lnTo>
                <a:lnTo>
                  <a:pt x="f57" y="f49"/>
                </a:lnTo>
                <a:close/>
              </a:path>
            </a:pathLst>
          </a:custGeom>
          <a:solidFill>
            <a:srgbClr val="FBE5D6"/>
          </a:solidFill>
          <a:ln w="25402" cap="flat">
            <a:solidFill>
              <a:srgbClr val="FF0000"/>
            </a:solidFill>
            <a:prstDash val="solid"/>
            <a:miter/>
          </a:ln>
        </p:spPr>
        <p:txBody>
          <a:bodyPr lIns="68580" tIns="34290" rIns="68580" bIns="34290" anchor="ctr"/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b="1" kern="0">
                <a:solidFill>
                  <a:srgbClr val="000000"/>
                </a:solidFill>
                <a:latin typeface="標楷體" pitchFamily="65"/>
                <a:ea typeface="標楷體" pitchFamily="65"/>
              </a:rPr>
              <a:t>依據各科三等級</a:t>
            </a:r>
            <a:r>
              <a:rPr lang="zh-TW" altLang="en-US" b="1" kern="0">
                <a:solidFill>
                  <a:srgbClr val="0033CC"/>
                </a:solidFill>
                <a:latin typeface="標楷體" pitchFamily="65"/>
                <a:ea typeface="標楷體" pitchFamily="65"/>
              </a:rPr>
              <a:t>表現描述</a:t>
            </a:r>
            <a:r>
              <a:rPr lang="zh-TW" altLang="en-US" b="1" kern="0">
                <a:solidFill>
                  <a:srgbClr val="000000"/>
                </a:solidFill>
                <a:latin typeface="標楷體" pitchFamily="65"/>
                <a:ea typeface="標楷體" pitchFamily="65"/>
              </a:rPr>
              <a:t>，進行</a:t>
            </a:r>
            <a:r>
              <a:rPr lang="zh-TW" altLang="en-US" b="1" kern="0">
                <a:solidFill>
                  <a:srgbClr val="0000FF"/>
                </a:solidFill>
                <a:latin typeface="標楷體" pitchFamily="65"/>
                <a:ea typeface="標楷體" pitchFamily="65"/>
              </a:rPr>
              <a:t>標準設定</a:t>
            </a:r>
            <a:endParaRPr lang="en-US" b="1" kern="0">
              <a:solidFill>
                <a:srgbClr val="000000"/>
              </a:solidFill>
              <a:latin typeface="標楷體" pitchFamily="65"/>
              <a:ea typeface="標楷體" pitchFamily="65"/>
            </a:endParaRP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426A68A2-9609-4498-B1EC-3D2376165E68}"/>
              </a:ext>
            </a:extLst>
          </p:cNvPr>
          <p:cNvSpPr txBox="1"/>
          <p:nvPr/>
        </p:nvSpPr>
        <p:spPr>
          <a:xfrm>
            <a:off x="2195514" y="4067176"/>
            <a:ext cx="8015287" cy="1458913"/>
          </a:xfrm>
          <a:prstGeom prst="rect">
            <a:avLst/>
          </a:prstGeom>
          <a:noFill/>
          <a:ln cap="flat">
            <a:noFill/>
          </a:ln>
        </p:spPr>
        <p:txBody>
          <a:bodyPr lIns="68580" tIns="34290" rIns="68580" bIns="34290"/>
          <a:lstStyle/>
          <a:p>
            <a:pPr marL="171450" indent="-171450" defTabSz="685800">
              <a:lnSpc>
                <a:spcPct val="90000"/>
              </a:lnSpc>
              <a:spcBef>
                <a:spcPts val="750"/>
              </a:spcBef>
              <a:buSzPts val="3199"/>
              <a:buBlip>
                <a:blip r:embed="rId2"/>
              </a:buBlip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400" kern="0">
                <a:solidFill>
                  <a:srgbClr val="000000"/>
                </a:solidFill>
                <a:latin typeface="標楷體" pitchFamily="65"/>
                <a:ea typeface="標楷體" pitchFamily="65"/>
                <a:cs typeface="Times New Roman" pitchFamily="18"/>
              </a:rPr>
              <a:t>標準設定</a:t>
            </a:r>
            <a:endParaRPr lang="en-US" sz="2400" kern="0">
              <a:solidFill>
                <a:srgbClr val="000000"/>
              </a:solidFill>
              <a:latin typeface="標楷體" pitchFamily="65"/>
              <a:ea typeface="標楷體" pitchFamily="65"/>
              <a:cs typeface="Times New Roman" pitchFamily="18"/>
            </a:endParaRPr>
          </a:p>
          <a:p>
            <a:pPr marL="471488" indent="-139307" defTabSz="685800">
              <a:lnSpc>
                <a:spcPct val="90000"/>
              </a:lnSpc>
              <a:spcBef>
                <a:spcPts val="525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00" kern="0">
                <a:solidFill>
                  <a:srgbClr val="000000"/>
                </a:solidFill>
                <a:latin typeface="標楷體" pitchFamily="65"/>
                <a:ea typeface="標楷體" pitchFamily="65"/>
                <a:cs typeface="Times New Roman" pitchFamily="18"/>
              </a:rPr>
              <a:t> </a:t>
            </a:r>
            <a:r>
              <a:rPr lang="zh-TW" altLang="en-US" sz="2100" kern="0">
                <a:solidFill>
                  <a:srgbClr val="000000"/>
                </a:solidFill>
                <a:latin typeface="標楷體" pitchFamily="65"/>
                <a:ea typeface="標楷體" pitchFamily="65"/>
                <a:cs typeface="Times New Roman" pitchFamily="18"/>
              </a:rPr>
              <a:t>由大學教授、國中教師與測驗專家等專業人士進行三個回合的討論，共同討論與確認會考各科</a:t>
            </a:r>
            <a:r>
              <a:rPr lang="zh-TW" altLang="en-US" sz="2100" u="sng" kern="0">
                <a:solidFill>
                  <a:srgbClr val="FF0000"/>
                </a:solidFill>
                <a:latin typeface="標楷體" pitchFamily="65"/>
                <a:ea typeface="標楷體" pitchFamily="65"/>
                <a:cs typeface="Times New Roman" pitchFamily="18"/>
              </a:rPr>
              <a:t>基礎與精熟</a:t>
            </a:r>
            <a:r>
              <a:rPr lang="zh-TW" altLang="en-US" sz="2100" kern="0">
                <a:solidFill>
                  <a:srgbClr val="000000"/>
                </a:solidFill>
                <a:latin typeface="標楷體" pitchFamily="65"/>
                <a:ea typeface="標楷體" pitchFamily="65"/>
                <a:cs typeface="Times New Roman" pitchFamily="18"/>
              </a:rPr>
              <a:t>、</a:t>
            </a:r>
            <a:r>
              <a:rPr lang="zh-TW" altLang="en-US" sz="2100" u="sng" kern="0">
                <a:solidFill>
                  <a:srgbClr val="FF0000"/>
                </a:solidFill>
                <a:latin typeface="標楷體" pitchFamily="65"/>
                <a:ea typeface="標楷體" pitchFamily="65"/>
                <a:cs typeface="Times New Roman" pitchFamily="18"/>
              </a:rPr>
              <a:t>基礎與待加強</a:t>
            </a:r>
            <a:r>
              <a:rPr lang="zh-TW" altLang="en-US" sz="2100" kern="0">
                <a:solidFill>
                  <a:srgbClr val="000000"/>
                </a:solidFill>
                <a:latin typeface="標楷體" pitchFamily="65"/>
                <a:ea typeface="標楷體" pitchFamily="65"/>
                <a:cs typeface="Times New Roman" pitchFamily="18"/>
              </a:rPr>
              <a:t>的</a:t>
            </a:r>
            <a:r>
              <a:rPr lang="zh-TW" altLang="en-US" sz="2100" u="sng" kern="0">
                <a:solidFill>
                  <a:srgbClr val="FF0000"/>
                </a:solidFill>
                <a:latin typeface="標楷體" pitchFamily="65"/>
                <a:ea typeface="標楷體" pitchFamily="65"/>
                <a:cs typeface="Times New Roman" pitchFamily="18"/>
              </a:rPr>
              <a:t>切點</a:t>
            </a:r>
            <a:r>
              <a:rPr lang="en-US" sz="2100" u="sng" kern="0">
                <a:solidFill>
                  <a:srgbClr val="FF0000"/>
                </a:solidFill>
                <a:latin typeface="標楷體" pitchFamily="65"/>
                <a:ea typeface="標楷體" pitchFamily="65"/>
                <a:cs typeface="Times New Roman" pitchFamily="18"/>
              </a:rPr>
              <a:t>/</a:t>
            </a:r>
            <a:r>
              <a:rPr lang="zh-TW" altLang="en-US" sz="2100" u="sng" kern="0">
                <a:solidFill>
                  <a:srgbClr val="FF0000"/>
                </a:solidFill>
                <a:latin typeface="標楷體" pitchFamily="65"/>
                <a:ea typeface="標楷體" pitchFamily="65"/>
                <a:cs typeface="Times New Roman" pitchFamily="18"/>
              </a:rPr>
              <a:t>題數</a:t>
            </a:r>
            <a:r>
              <a:rPr lang="zh-TW" altLang="en-US" sz="2100" kern="0">
                <a:solidFill>
                  <a:srgbClr val="000000"/>
                </a:solidFill>
                <a:latin typeface="標楷體" pitchFamily="65"/>
                <a:ea typeface="標楷體" pitchFamily="65"/>
                <a:cs typeface="Times New Roman" pitchFamily="18"/>
              </a:rPr>
              <a:t>。</a:t>
            </a:r>
          </a:p>
        </p:txBody>
      </p:sp>
      <p:sp>
        <p:nvSpPr>
          <p:cNvPr id="16390" name="標題 1">
            <a:extLst>
              <a:ext uri="{FF2B5EF4-FFF2-40B4-BE49-F238E27FC236}">
                <a16:creationId xmlns:a16="http://schemas.microsoft.com/office/drawing/2014/main" id="{C926B889-9DCB-4381-9FD5-F6BCABF5B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Ctr="1">
            <a:normAutofit/>
          </a:bodyPr>
          <a:lstStyle/>
          <a:p>
            <a:r>
              <a:rPr lang="zh-TW" alt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計分方式</a:t>
            </a:r>
          </a:p>
        </p:txBody>
      </p:sp>
      <p:sp>
        <p:nvSpPr>
          <p:cNvPr id="7" name="投影片編號版面配置區 1">
            <a:extLst>
              <a:ext uri="{FF2B5EF4-FFF2-40B4-BE49-F238E27FC236}">
                <a16:creationId xmlns:a16="http://schemas.microsoft.com/office/drawing/2014/main" id="{44E90133-0606-4BE0-96F0-4E7430843ABA}"/>
              </a:ext>
            </a:extLst>
          </p:cNvPr>
          <p:cNvSpPr txBox="1"/>
          <p:nvPr/>
        </p:nvSpPr>
        <p:spPr>
          <a:xfrm>
            <a:off x="10320338" y="5645150"/>
            <a:ext cx="393700" cy="273050"/>
          </a:xfrm>
          <a:prstGeom prst="rect">
            <a:avLst/>
          </a:prstGeom>
          <a:noFill/>
          <a:ln cap="flat">
            <a:noFill/>
          </a:ln>
        </p:spPr>
        <p:txBody>
          <a:bodyPr lIns="68580" tIns="34290" rIns="68580" bIns="34290" anchor="ctr"/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0313BCA-6E78-45D6-9FAF-402B1F855A1A}" type="slidenum">
              <a:rPr sz="1350" kern="0">
                <a:solidFill>
                  <a:srgbClr val="000000"/>
                </a:solidFill>
              </a:rPr>
              <a:pPr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11</a:t>
            </a:fld>
            <a:endParaRPr lang="zh-TW" altLang="en-US" sz="1200" kern="0">
              <a:solidFill>
                <a:srgbClr val="000000"/>
              </a:solidFill>
              <a:latin typeface="Arial" pitchFamily="34"/>
              <a:ea typeface="標楷體" pitchFamily="65"/>
              <a:cs typeface="Arial" pitchFamily="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AAD2BFDA-4104-4D37-8E68-5DA747EC3E93}"/>
              </a:ext>
            </a:extLst>
          </p:cNvPr>
          <p:cNvGraphicFramePr>
            <a:graphicFrameLocks noGrp="1"/>
          </p:cNvGraphicFramePr>
          <p:nvPr/>
        </p:nvGraphicFramePr>
        <p:xfrm>
          <a:off x="3260725" y="2544763"/>
          <a:ext cx="5670552" cy="2157412"/>
        </p:xfrm>
        <a:graphic>
          <a:graphicData uri="http://schemas.openxmlformats.org/drawingml/2006/table">
            <a:tbl>
              <a:tblPr firstRow="1" bandRow="1">
                <a:effectLst/>
                <a:tableStyleId>{93296810-A885-4BE3-A3E7-6D5BEEA58F35}</a:tableStyleId>
              </a:tblPr>
              <a:tblGrid>
                <a:gridCol w="1417638">
                  <a:extLst>
                    <a:ext uri="{9D8B030D-6E8A-4147-A177-3AD203B41FA5}">
                      <a16:colId xmlns:a16="http://schemas.microsoft.com/office/drawing/2014/main" val="4259194050"/>
                    </a:ext>
                  </a:extLst>
                </a:gridCol>
                <a:gridCol w="1417638">
                  <a:extLst>
                    <a:ext uri="{9D8B030D-6E8A-4147-A177-3AD203B41FA5}">
                      <a16:colId xmlns:a16="http://schemas.microsoft.com/office/drawing/2014/main" val="3141116229"/>
                    </a:ext>
                  </a:extLst>
                </a:gridCol>
                <a:gridCol w="1417638">
                  <a:extLst>
                    <a:ext uri="{9D8B030D-6E8A-4147-A177-3AD203B41FA5}">
                      <a16:colId xmlns:a16="http://schemas.microsoft.com/office/drawing/2014/main" val="920935046"/>
                    </a:ext>
                  </a:extLst>
                </a:gridCol>
                <a:gridCol w="1417638">
                  <a:extLst>
                    <a:ext uri="{9D8B030D-6E8A-4147-A177-3AD203B41FA5}">
                      <a16:colId xmlns:a16="http://schemas.microsoft.com/office/drawing/2014/main" val="231973236"/>
                    </a:ext>
                  </a:extLst>
                </a:gridCol>
              </a:tblGrid>
              <a:tr h="539353">
                <a:tc>
                  <a:txBody>
                    <a:bodyPr/>
                    <a:lstStyle/>
                    <a:p>
                      <a:pPr lvl="0" algn="ctr"/>
                      <a:r>
                        <a:rPr lang="zh-TW" sz="2400" b="1" i="0" u="none" strike="noStrike" kern="0" cap="none" spc="0" baseline="0">
                          <a:solidFill>
                            <a:srgbClr val="FFFFFF"/>
                          </a:solidFill>
                          <a:effectLst>
                            <a:outerShdw dist="38096" dir="2700000">
                              <a:srgbClr val="000000"/>
                            </a:outerShdw>
                          </a:effectLst>
                          <a:uFillTx/>
                          <a:latin typeface="Times New Roman" pitchFamily="18"/>
                          <a:ea typeface="標楷體" pitchFamily="65"/>
                        </a:rPr>
                        <a:t>等級</a:t>
                      </a:r>
                      <a:endParaRPr lang="en-US" sz="2100" kern="0" baseline="0">
                        <a:solidFill>
                          <a:srgbClr val="000000"/>
                        </a:solidFill>
                        <a:latin typeface="Times New Roman" pitchFamily="18"/>
                        <a:ea typeface="標楷體" pitchFamily="65"/>
                      </a:endParaRPr>
                    </a:p>
                  </a:txBody>
                  <a:tcPr marL="68583" marR="68583" marT="34297" marB="34297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467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zh-TW" sz="2400" kern="0" baseline="0">
                          <a:solidFill>
                            <a:srgbClr val="FFFFFF"/>
                          </a:solidFill>
                          <a:effectLst>
                            <a:outerShdw dist="38096" dir="2700000">
                              <a:srgbClr val="000000"/>
                            </a:outerShdw>
                          </a:effectLst>
                          <a:latin typeface="Times New Roman" pitchFamily="18"/>
                          <a:ea typeface="標楷體" pitchFamily="65"/>
                        </a:rPr>
                        <a:t>國文</a:t>
                      </a:r>
                      <a:endParaRPr lang="en-US" sz="2400" kern="0" baseline="0">
                        <a:solidFill>
                          <a:srgbClr val="FFFFFF"/>
                        </a:solidFill>
                        <a:effectLst>
                          <a:outerShdw dist="38096" dir="2700000">
                            <a:srgbClr val="000000"/>
                          </a:outerShdw>
                        </a:effectLst>
                        <a:latin typeface="Times New Roman" pitchFamily="18"/>
                        <a:ea typeface="標楷體" pitchFamily="65"/>
                      </a:endParaRPr>
                    </a:p>
                  </a:txBody>
                  <a:tcPr marL="68583" marR="68583" marT="34297" marB="34297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46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hangingPunct="1">
                        <a:spcAft>
                          <a:spcPts val="0"/>
                        </a:spcAft>
                      </a:pPr>
                      <a:r>
                        <a:rPr lang="zh-TW" sz="2400" kern="0" baseline="0">
                          <a:solidFill>
                            <a:srgbClr val="FFFFFF"/>
                          </a:solidFill>
                          <a:effectLst>
                            <a:outerShdw dist="38096" dir="2700000">
                              <a:srgbClr val="000000"/>
                            </a:outerShdw>
                          </a:effectLst>
                          <a:latin typeface="Times New Roman" pitchFamily="18"/>
                          <a:ea typeface="標楷體" pitchFamily="65"/>
                        </a:rPr>
                        <a:t>社會</a:t>
                      </a:r>
                      <a:endParaRPr lang="en-US" sz="2400" kern="0" baseline="0">
                        <a:solidFill>
                          <a:srgbClr val="FFFFFF"/>
                        </a:solidFill>
                        <a:effectLst>
                          <a:outerShdw dist="38096" dir="2700000">
                            <a:srgbClr val="000000"/>
                          </a:outerShdw>
                        </a:effectLst>
                        <a:latin typeface="Times New Roman" pitchFamily="18"/>
                        <a:ea typeface="標楷體" pitchFamily="65"/>
                      </a:endParaRPr>
                    </a:p>
                  </a:txBody>
                  <a:tcPr marL="68583" marR="68583" marT="34297" marB="34297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46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hangingPunct="1">
                        <a:spcAft>
                          <a:spcPts val="0"/>
                        </a:spcAft>
                      </a:pPr>
                      <a:r>
                        <a:rPr lang="zh-TW" sz="2400" kern="0" baseline="0">
                          <a:solidFill>
                            <a:srgbClr val="FFFFFF"/>
                          </a:solidFill>
                          <a:effectLst>
                            <a:outerShdw dist="38096" dir="2700000">
                              <a:srgbClr val="000000"/>
                            </a:outerShdw>
                          </a:effectLst>
                          <a:latin typeface="Times New Roman" pitchFamily="18"/>
                          <a:ea typeface="標楷體" pitchFamily="65"/>
                        </a:rPr>
                        <a:t>自然</a:t>
                      </a:r>
                      <a:endParaRPr lang="en-US" sz="2400" kern="0" baseline="0">
                        <a:solidFill>
                          <a:srgbClr val="FFFFFF"/>
                        </a:solidFill>
                        <a:effectLst>
                          <a:outerShdw dist="38096" dir="2700000">
                            <a:srgbClr val="000000"/>
                          </a:outerShdw>
                        </a:effectLst>
                        <a:latin typeface="Times New Roman" pitchFamily="18"/>
                        <a:ea typeface="標楷體" pitchFamily="65"/>
                      </a:endParaRPr>
                    </a:p>
                  </a:txBody>
                  <a:tcPr marL="68583" marR="68583" marT="34297" marB="34297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46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723581"/>
                  </a:ext>
                </a:extLst>
              </a:tr>
              <a:tr h="539353"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zh-TW" sz="2400" b="1" kern="0" baseline="0">
                          <a:solidFill>
                            <a:srgbClr val="FFFFFF"/>
                          </a:solidFill>
                          <a:effectLst>
                            <a:outerShdw dist="38096" dir="2700000">
                              <a:srgbClr val="000000"/>
                            </a:outerShdw>
                          </a:effectLst>
                          <a:latin typeface="Times New Roman" pitchFamily="18"/>
                          <a:ea typeface="標楷體" pitchFamily="65"/>
                        </a:rPr>
                        <a:t>精熟</a:t>
                      </a:r>
                    </a:p>
                  </a:txBody>
                  <a:tcPr marL="13333" marR="13333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fontAlgn="ctr" hangingPunct="1">
                        <a:spcAft>
                          <a:spcPts val="0"/>
                        </a:spcAft>
                        <a:buNone/>
                      </a:pPr>
                      <a:r>
                        <a:rPr lang="en-US" sz="2100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/>
                          <a:cs typeface="Times New Roman" pitchFamily="18"/>
                        </a:rPr>
                        <a:t>36-42</a:t>
                      </a:r>
                    </a:p>
                  </a:txBody>
                  <a:tcPr marL="7147" marR="7147" marT="7146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fontAlgn="ctr" hangingPunct="1">
                        <a:spcAft>
                          <a:spcPts val="0"/>
                        </a:spcAft>
                        <a:buNone/>
                      </a:pPr>
                      <a:r>
                        <a:rPr lang="en-US" sz="2100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/>
                          <a:cs typeface="Times New Roman" pitchFamily="18"/>
                        </a:rPr>
                        <a:t>47-54</a:t>
                      </a:r>
                    </a:p>
                  </a:txBody>
                  <a:tcPr marL="7147" marR="7147" marT="7146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fontAlgn="ctr" hangingPunct="1">
                        <a:spcAft>
                          <a:spcPts val="0"/>
                        </a:spcAft>
                        <a:buNone/>
                      </a:pPr>
                      <a:r>
                        <a:rPr lang="en-US" sz="2100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/>
                          <a:cs typeface="Times New Roman" pitchFamily="18"/>
                        </a:rPr>
                        <a:t>44-50</a:t>
                      </a:r>
                    </a:p>
                  </a:txBody>
                  <a:tcPr marL="7147" marR="7147" marT="7146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297622"/>
                  </a:ext>
                </a:extLst>
              </a:tr>
              <a:tr h="539353"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zh-TW" sz="2400" b="1" kern="0" baseline="0">
                          <a:solidFill>
                            <a:srgbClr val="FFFFFF"/>
                          </a:solidFill>
                          <a:effectLst>
                            <a:outerShdw dist="38096" dir="2700000">
                              <a:srgbClr val="000000"/>
                            </a:outerShdw>
                          </a:effectLst>
                          <a:latin typeface="Times New Roman" pitchFamily="18"/>
                          <a:ea typeface="標楷體" pitchFamily="65"/>
                        </a:rPr>
                        <a:t>基礎</a:t>
                      </a:r>
                    </a:p>
                  </a:txBody>
                  <a:tcPr marL="13333" marR="13333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fontAlgn="ctr" hangingPunct="1">
                        <a:spcAft>
                          <a:spcPts val="0"/>
                        </a:spcAft>
                        <a:buNone/>
                      </a:pPr>
                      <a:r>
                        <a:rPr lang="en-US" sz="2100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/>
                          <a:cs typeface="Times New Roman" pitchFamily="18"/>
                        </a:rPr>
                        <a:t>18-35</a:t>
                      </a:r>
                    </a:p>
                  </a:txBody>
                  <a:tcPr marL="7147" marR="7147" marT="7146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fontAlgn="ctr" hangingPunct="1">
                        <a:spcAft>
                          <a:spcPts val="0"/>
                        </a:spcAft>
                        <a:buNone/>
                      </a:pPr>
                      <a:r>
                        <a:rPr lang="en-US" sz="2100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/>
                          <a:cs typeface="Times New Roman" pitchFamily="18"/>
                        </a:rPr>
                        <a:t>21-46</a:t>
                      </a:r>
                    </a:p>
                  </a:txBody>
                  <a:tcPr marL="7147" marR="7147" marT="7146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fontAlgn="ctr" hangingPunct="1">
                        <a:spcAft>
                          <a:spcPts val="0"/>
                        </a:spcAft>
                        <a:buNone/>
                      </a:pPr>
                      <a:r>
                        <a:rPr lang="en-US" sz="2100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/>
                          <a:cs typeface="Times New Roman" pitchFamily="18"/>
                        </a:rPr>
                        <a:t>19-43</a:t>
                      </a:r>
                    </a:p>
                  </a:txBody>
                  <a:tcPr marL="7147" marR="7147" marT="7146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847509"/>
                  </a:ext>
                </a:extLst>
              </a:tr>
              <a:tr h="539353"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zh-TW" sz="2400" b="1" kern="0" baseline="0">
                          <a:solidFill>
                            <a:srgbClr val="FFFFFF"/>
                          </a:solidFill>
                          <a:effectLst>
                            <a:outerShdw dist="38096" dir="2700000">
                              <a:srgbClr val="000000"/>
                            </a:outerShdw>
                          </a:effectLst>
                          <a:latin typeface="Times New Roman" pitchFamily="18"/>
                          <a:ea typeface="標楷體" pitchFamily="65"/>
                        </a:rPr>
                        <a:t>待加強</a:t>
                      </a:r>
                    </a:p>
                  </a:txBody>
                  <a:tcPr marL="13333" marR="13333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fontAlgn="ctr" hangingPunct="1">
                        <a:spcAft>
                          <a:spcPts val="0"/>
                        </a:spcAft>
                        <a:buNone/>
                      </a:pPr>
                      <a:r>
                        <a:rPr lang="en-US" sz="2100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/>
                          <a:cs typeface="Times New Roman" pitchFamily="18"/>
                        </a:rPr>
                        <a:t>0-17</a:t>
                      </a:r>
                    </a:p>
                  </a:txBody>
                  <a:tcPr marL="7147" marR="7147" marT="7146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fontAlgn="ctr" hangingPunct="1">
                        <a:spcAft>
                          <a:spcPts val="0"/>
                        </a:spcAft>
                        <a:buNone/>
                      </a:pPr>
                      <a:r>
                        <a:rPr lang="en-US" sz="2100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/>
                          <a:cs typeface="Times New Roman" pitchFamily="18"/>
                        </a:rPr>
                        <a:t>0-20</a:t>
                      </a:r>
                    </a:p>
                  </a:txBody>
                  <a:tcPr marL="7147" marR="7147" marT="7146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fontAlgn="ctr" hangingPunct="1">
                        <a:spcAft>
                          <a:spcPts val="0"/>
                        </a:spcAft>
                        <a:buNone/>
                      </a:pPr>
                      <a:r>
                        <a:rPr lang="en-US" sz="2100" kern="0">
                          <a:solidFill>
                            <a:srgbClr val="000000"/>
                          </a:solidFill>
                          <a:latin typeface="Times New Roman" pitchFamily="18"/>
                          <a:ea typeface="標楷體"/>
                          <a:cs typeface="Times New Roman" pitchFamily="18"/>
                        </a:rPr>
                        <a:t>0-18</a:t>
                      </a:r>
                    </a:p>
                  </a:txBody>
                  <a:tcPr marL="7147" marR="7147" marT="7146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570506"/>
                  </a:ext>
                </a:extLst>
              </a:tr>
            </a:tbl>
          </a:graphicData>
        </a:graphic>
      </p:graphicFrame>
      <p:sp>
        <p:nvSpPr>
          <p:cNvPr id="17437" name="標題 4">
            <a:extLst>
              <a:ext uri="{FF2B5EF4-FFF2-40B4-BE49-F238E27FC236}">
                <a16:creationId xmlns:a16="http://schemas.microsoft.com/office/drawing/2014/main" id="{A53D3830-B81F-4F3B-B60E-922C8A952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r>
              <a:rPr lang="zh-TW" alt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各科標準設定結果</a:t>
            </a:r>
            <a:b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TW" altLang="en-US" sz="1800" dirty="0"/>
              <a:t>（以</a:t>
            </a: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112</a:t>
            </a:r>
            <a:r>
              <a:rPr lang="zh-TW" altLang="en-US" sz="1800" dirty="0"/>
              <a:t>年國中教育會考為例）</a:t>
            </a:r>
            <a:endParaRPr lang="en-US" altLang="zh-TW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1">
            <a:extLst>
              <a:ext uri="{FF2B5EF4-FFF2-40B4-BE49-F238E27FC236}">
                <a16:creationId xmlns:a16="http://schemas.microsoft.com/office/drawing/2014/main" id="{90F10C26-FFFF-469C-881F-6E1D443A94BE}"/>
              </a:ext>
            </a:extLst>
          </p:cNvPr>
          <p:cNvSpPr txBox="1"/>
          <p:nvPr/>
        </p:nvSpPr>
        <p:spPr>
          <a:xfrm>
            <a:off x="10320338" y="5645150"/>
            <a:ext cx="393700" cy="273050"/>
          </a:xfrm>
          <a:prstGeom prst="rect">
            <a:avLst/>
          </a:prstGeom>
          <a:noFill/>
          <a:ln cap="flat">
            <a:noFill/>
          </a:ln>
        </p:spPr>
        <p:txBody>
          <a:bodyPr lIns="68580" tIns="34290" rIns="68580" bIns="34290" anchor="ctr"/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0BF21BA-2BB0-410A-81B3-221BB53CB447}" type="slidenum">
              <a:rPr sz="1350" kern="0">
                <a:solidFill>
                  <a:srgbClr val="000000"/>
                </a:solidFill>
              </a:rPr>
              <a:pPr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12</a:t>
            </a:fld>
            <a:endParaRPr lang="zh-TW" altLang="en-US" sz="1200" kern="0">
              <a:solidFill>
                <a:srgbClr val="000000"/>
              </a:solidFill>
              <a:latin typeface="Arial" pitchFamily="34"/>
              <a:ea typeface="標楷體" pitchFamily="65"/>
              <a:cs typeface="Arial" pitchFamily="34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E74D413-5A05-4849-B824-C0090F840F8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>
              <a:defRPr/>
            </a:pPr>
            <a:r>
              <a:rPr lang="zh-TW" alt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能力等級加註標示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18435" name="內容版面配置區 2">
            <a:extLst>
              <a:ext uri="{FF2B5EF4-FFF2-40B4-BE49-F238E27FC236}">
                <a16:creationId xmlns:a16="http://schemas.microsoft.com/office/drawing/2014/main" id="{B3A2DCEC-6DDE-48EC-85D0-2DF5367B20B2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2553629" y="1484313"/>
            <a:ext cx="7270595" cy="3395662"/>
          </a:xfrm>
        </p:spPr>
        <p:txBody>
          <a:bodyPr>
            <a:noAutofit/>
          </a:bodyPr>
          <a:lstStyle/>
          <a:p>
            <a:pPr marL="642938" indent="-385763" algn="just">
              <a:buSzPts val="3200"/>
              <a:buBlip>
                <a:blip r:embed="rId2"/>
              </a:buBlip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免試入學超額比序的配套方式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900113" lvl="1" indent="-342900" algn="just">
              <a:spcBef>
                <a:spcPts val="1350"/>
              </a:spcBef>
              <a:spcAft>
                <a:spcPts val="450"/>
              </a:spcAft>
              <a:buFont typeface="標楷體" panose="03000509000000000000" pitchFamily="65" charset="-120"/>
              <a:buChar char="․"/>
            </a:pP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精熟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[A]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加註標示（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A+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 + + 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  <a:endParaRPr lang="en-US" altLang="zh-TW" sz="2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900113" lvl="3" indent="0" algn="just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A+ +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代表精熟等級前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25%</a:t>
            </a:r>
          </a:p>
          <a:p>
            <a:pPr marL="900113" lvl="3" indent="0" algn="just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A+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代表精熟等級前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26%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～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50%</a:t>
            </a:r>
          </a:p>
          <a:p>
            <a:pPr marL="900113" lvl="1" indent="-342900" algn="just">
              <a:spcBef>
                <a:spcPts val="1350"/>
              </a:spcBef>
              <a:spcAft>
                <a:spcPts val="450"/>
              </a:spcAft>
              <a:buFont typeface="標楷體" panose="03000509000000000000" pitchFamily="65" charset="-120"/>
              <a:buChar char="․"/>
            </a:pP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基礎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[B]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加註標示（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 +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 + +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  <a:endParaRPr lang="en-US" altLang="zh-TW" sz="2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900113" lvl="3" indent="0" algn="just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B+ +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代表基礎等級前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25%</a:t>
            </a:r>
          </a:p>
          <a:p>
            <a:pPr marL="900113" lvl="3" indent="0" algn="just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B+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代表基礎等級前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26%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～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50%</a:t>
            </a:r>
          </a:p>
        </p:txBody>
      </p:sp>
      <p:sp>
        <p:nvSpPr>
          <p:cNvPr id="4" name="矩形 9">
            <a:extLst>
              <a:ext uri="{FF2B5EF4-FFF2-40B4-BE49-F238E27FC236}">
                <a16:creationId xmlns:a16="http://schemas.microsoft.com/office/drawing/2014/main" id="{F2D41851-C3C4-4222-990D-E581FFCBB961}"/>
              </a:ext>
            </a:extLst>
          </p:cNvPr>
          <p:cNvSpPr/>
          <p:nvPr/>
        </p:nvSpPr>
        <p:spPr>
          <a:xfrm>
            <a:off x="1260088" y="5341939"/>
            <a:ext cx="8709102" cy="606425"/>
          </a:xfrm>
          <a:prstGeom prst="rect">
            <a:avLst/>
          </a:prstGeom>
          <a:solidFill>
            <a:srgbClr val="9DC3E6">
              <a:alpha val="50000"/>
            </a:srgbClr>
          </a:solidFill>
          <a:ln w="12701" cap="flat">
            <a:solidFill>
              <a:srgbClr val="9DC3E6">
                <a:alpha val="50000"/>
              </a:srgbClr>
            </a:solidFill>
            <a:prstDash val="solid"/>
            <a:miter/>
          </a:ln>
        </p:spPr>
        <p:txBody>
          <a:bodyPr lIns="68580" tIns="34290" rIns="68580" bIns="34290" anchor="ctr" anchorCtr="1"/>
          <a:lstStyle/>
          <a:p>
            <a:pPr marL="332188" indent="-332188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000" kern="0" dirty="0">
                <a:solidFill>
                  <a:srgbClr val="000000"/>
                </a:solidFill>
                <a:latin typeface="Times New Roman" pitchFamily="18"/>
                <a:ea typeface="標楷體" pitchFamily="65"/>
              </a:rPr>
              <a:t>註：基於答對題數（國文、社會與自然）或加權分數（英語與數學）相同者皆為同一標示之公平原則，各標示之實際人數比例可能略高或低於</a:t>
            </a:r>
            <a:r>
              <a:rPr lang="en-US" sz="2000" kern="0" dirty="0">
                <a:solidFill>
                  <a:srgbClr val="000000"/>
                </a:solidFill>
                <a:latin typeface="Times New Roman" pitchFamily="18"/>
                <a:ea typeface="標楷體" pitchFamily="65"/>
              </a:rPr>
              <a:t>25%</a:t>
            </a:r>
            <a:r>
              <a:rPr lang="zh-TW" altLang="en-US" sz="2000" kern="0" dirty="0">
                <a:solidFill>
                  <a:srgbClr val="000000"/>
                </a:solidFill>
                <a:latin typeface="Times New Roman" pitchFamily="18"/>
                <a:ea typeface="標楷體" pitchFamily="65"/>
              </a:rPr>
              <a:t>。</a:t>
            </a:r>
            <a:endParaRPr lang="en-US" sz="2000" kern="0" dirty="0">
              <a:solidFill>
                <a:srgbClr val="FFFFFF"/>
              </a:solidFill>
              <a:latin typeface="Calibri"/>
              <a:ea typeface="新細明體" pitchFamily="18"/>
            </a:endParaRPr>
          </a:p>
        </p:txBody>
      </p:sp>
      <p:sp>
        <p:nvSpPr>
          <p:cNvPr id="5" name="投影片編號版面配置區 1">
            <a:extLst>
              <a:ext uri="{FF2B5EF4-FFF2-40B4-BE49-F238E27FC236}">
                <a16:creationId xmlns:a16="http://schemas.microsoft.com/office/drawing/2014/main" id="{424DCDF5-4ECC-440B-9C5E-56454896E6F1}"/>
              </a:ext>
            </a:extLst>
          </p:cNvPr>
          <p:cNvSpPr txBox="1"/>
          <p:nvPr/>
        </p:nvSpPr>
        <p:spPr>
          <a:xfrm>
            <a:off x="10320338" y="5645150"/>
            <a:ext cx="393700" cy="273050"/>
          </a:xfrm>
          <a:prstGeom prst="rect">
            <a:avLst/>
          </a:prstGeom>
          <a:noFill/>
          <a:ln cap="flat">
            <a:noFill/>
          </a:ln>
        </p:spPr>
        <p:txBody>
          <a:bodyPr lIns="68580" tIns="34290" rIns="68580" bIns="34290" anchor="ctr"/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DF08C63-E290-442F-9727-449F72FD2AE9}" type="slidenum">
              <a:rPr sz="1350" kern="0">
                <a:solidFill>
                  <a:srgbClr val="000000"/>
                </a:solidFill>
              </a:rPr>
              <a:pPr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13</a:t>
            </a:fld>
            <a:endParaRPr lang="zh-TW" altLang="en-US" sz="1200" kern="0">
              <a:solidFill>
                <a:srgbClr val="000000"/>
              </a:solidFill>
              <a:latin typeface="Arial" pitchFamily="34"/>
              <a:ea typeface="標楷體" pitchFamily="65"/>
              <a:cs typeface="Arial" pitchFamily="34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>
            <a:extLst>
              <a:ext uri="{FF2B5EF4-FFF2-40B4-BE49-F238E27FC236}">
                <a16:creationId xmlns:a16="http://schemas.microsoft.com/office/drawing/2014/main" id="{A2FF10A8-3790-4A4E-A4D7-5178C4A51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r>
              <a:rPr lang="zh-TW" alt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三等級及四標示</a:t>
            </a:r>
            <a:br>
              <a:rPr lang="en-US" altLang="zh-TW" dirty="0"/>
            </a:br>
            <a:r>
              <a:rPr lang="zh-TW" altLang="en-US" sz="1800" dirty="0"/>
              <a:t>（以</a:t>
            </a: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112</a:t>
            </a:r>
            <a:r>
              <a:rPr lang="zh-TW" altLang="en-US" sz="1800" dirty="0"/>
              <a:t>年國中教育會考為例）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734F064E-84B1-4CB6-975D-1C1AE64205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3853221"/>
              </p:ext>
            </p:extLst>
          </p:nvPr>
        </p:nvGraphicFramePr>
        <p:xfrm>
          <a:off x="1477962" y="1690687"/>
          <a:ext cx="9528292" cy="4802185"/>
        </p:xfrm>
        <a:graphic>
          <a:graphicData uri="http://schemas.openxmlformats.org/drawingml/2006/table">
            <a:tbl>
              <a:tblPr firstRow="1" bandRow="1">
                <a:effectLst/>
                <a:tableStyleId>{93296810-A885-4BE3-A3E7-6D5BEEA58F35}</a:tableStyleId>
              </a:tblPr>
              <a:tblGrid>
                <a:gridCol w="1597131">
                  <a:extLst>
                    <a:ext uri="{9D8B030D-6E8A-4147-A177-3AD203B41FA5}">
                      <a16:colId xmlns:a16="http://schemas.microsoft.com/office/drawing/2014/main" val="1159755030"/>
                    </a:ext>
                  </a:extLst>
                </a:gridCol>
                <a:gridCol w="1104823">
                  <a:extLst>
                    <a:ext uri="{9D8B030D-6E8A-4147-A177-3AD203B41FA5}">
                      <a16:colId xmlns:a16="http://schemas.microsoft.com/office/drawing/2014/main" val="2070043435"/>
                    </a:ext>
                  </a:extLst>
                </a:gridCol>
                <a:gridCol w="1137723">
                  <a:extLst>
                    <a:ext uri="{9D8B030D-6E8A-4147-A177-3AD203B41FA5}">
                      <a16:colId xmlns:a16="http://schemas.microsoft.com/office/drawing/2014/main" val="997283585"/>
                    </a:ext>
                  </a:extLst>
                </a:gridCol>
                <a:gridCol w="1137723">
                  <a:extLst>
                    <a:ext uri="{9D8B030D-6E8A-4147-A177-3AD203B41FA5}">
                      <a16:colId xmlns:a16="http://schemas.microsoft.com/office/drawing/2014/main" val="2696542089"/>
                    </a:ext>
                  </a:extLst>
                </a:gridCol>
                <a:gridCol w="1137723">
                  <a:extLst>
                    <a:ext uri="{9D8B030D-6E8A-4147-A177-3AD203B41FA5}">
                      <a16:colId xmlns:a16="http://schemas.microsoft.com/office/drawing/2014/main" val="2789464415"/>
                    </a:ext>
                  </a:extLst>
                </a:gridCol>
                <a:gridCol w="1137723">
                  <a:extLst>
                    <a:ext uri="{9D8B030D-6E8A-4147-A177-3AD203B41FA5}">
                      <a16:colId xmlns:a16="http://schemas.microsoft.com/office/drawing/2014/main" val="2807918337"/>
                    </a:ext>
                  </a:extLst>
                </a:gridCol>
                <a:gridCol w="1137723">
                  <a:extLst>
                    <a:ext uri="{9D8B030D-6E8A-4147-A177-3AD203B41FA5}">
                      <a16:colId xmlns:a16="http://schemas.microsoft.com/office/drawing/2014/main" val="824698122"/>
                    </a:ext>
                  </a:extLst>
                </a:gridCol>
                <a:gridCol w="1137723">
                  <a:extLst>
                    <a:ext uri="{9D8B030D-6E8A-4147-A177-3AD203B41FA5}">
                      <a16:colId xmlns:a16="http://schemas.microsoft.com/office/drawing/2014/main" val="1452220561"/>
                    </a:ext>
                  </a:extLst>
                </a:gridCol>
              </a:tblGrid>
              <a:tr h="666179">
                <a:tc>
                  <a:txBody>
                    <a:bodyPr/>
                    <a:lstStyle/>
                    <a:p>
                      <a:pPr lvl="0">
                        <a:spcAft>
                          <a:spcPts val="0"/>
                        </a:spcAft>
                      </a:pPr>
                      <a:r>
                        <a:rPr lang="zh-TW" sz="1800" kern="0" baseline="0">
                          <a:solidFill>
                            <a:srgbClr val="FFFFFF"/>
                          </a:solidFill>
                          <a:effectLst>
                            <a:outerShdw dist="38096" dir="2700000">
                              <a:srgbClr val="000000"/>
                            </a:outerShdw>
                          </a:effectLst>
                          <a:latin typeface="Times New Roman" pitchFamily="18"/>
                          <a:ea typeface="標楷體" pitchFamily="65"/>
                        </a:rPr>
                        <a:t>　</a:t>
                      </a:r>
                      <a:r>
                        <a:rPr lang="zh-TW" sz="2400" b="1" kern="0" baseline="0">
                          <a:solidFill>
                            <a:srgbClr val="FFFFFF"/>
                          </a:solidFill>
                          <a:effectLst>
                            <a:outerShdw dist="38096" dir="2700000">
                              <a:srgbClr val="000000"/>
                            </a:outerShdw>
                          </a:effectLst>
                          <a:latin typeface="Times New Roman" pitchFamily="18"/>
                          <a:ea typeface="標楷體" pitchFamily="65"/>
                        </a:rPr>
                        <a:t>等級</a:t>
                      </a:r>
                    </a:p>
                  </a:txBody>
                  <a:tcPr marL="13340" marR="1334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46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hangingPunct="1">
                        <a:spcAft>
                          <a:spcPts val="0"/>
                        </a:spcAft>
                      </a:pPr>
                      <a:r>
                        <a:rPr lang="zh-TW" sz="2400" b="1" kern="0" baseline="0">
                          <a:solidFill>
                            <a:srgbClr val="FFFFFF"/>
                          </a:solidFill>
                          <a:effectLst>
                            <a:outerShdw dist="38096" dir="2700000">
                              <a:srgbClr val="000000"/>
                            </a:outerShdw>
                          </a:effectLst>
                          <a:latin typeface="Times New Roman" pitchFamily="18"/>
                          <a:ea typeface="標楷體" pitchFamily="65"/>
                        </a:rPr>
                        <a:t>標示</a:t>
                      </a:r>
                    </a:p>
                  </a:txBody>
                  <a:tcPr marL="13340" marR="1334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467D"/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zh-TW" sz="2400" kern="0" baseline="0">
                          <a:solidFill>
                            <a:srgbClr val="FFFFFF"/>
                          </a:solidFill>
                          <a:effectLst>
                            <a:outerShdw dist="38096" dir="2700000">
                              <a:srgbClr val="000000"/>
                            </a:outerShdw>
                          </a:effectLst>
                          <a:latin typeface="Times New Roman" pitchFamily="18"/>
                          <a:ea typeface="標楷體" pitchFamily="65"/>
                        </a:rPr>
                        <a:t>國文</a:t>
                      </a:r>
                      <a:endParaRPr lang="zh-TW" sz="2400" kern="1200" baseline="0">
                        <a:solidFill>
                          <a:srgbClr val="FFFFFF"/>
                        </a:solidFill>
                        <a:effectLst>
                          <a:outerShdw dist="38096" dir="2700000">
                            <a:srgbClr val="000000"/>
                          </a:outerShdw>
                        </a:effectLst>
                        <a:latin typeface="Times New Roman" pitchFamily="18"/>
                        <a:ea typeface="標楷體" pitchFamily="65"/>
                      </a:endParaRPr>
                    </a:p>
                  </a:txBody>
                  <a:tcPr marL="13340" marR="1334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46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zh-TW" sz="2400" kern="0" baseline="0">
                          <a:solidFill>
                            <a:srgbClr val="FFFFFF"/>
                          </a:solidFill>
                          <a:effectLst>
                            <a:outerShdw dist="38096" dir="2700000">
                              <a:srgbClr val="000000"/>
                            </a:outerShdw>
                          </a:effectLst>
                          <a:latin typeface="Times New Roman" pitchFamily="18"/>
                          <a:ea typeface="標楷體" pitchFamily="65"/>
                        </a:rPr>
                        <a:t>社會</a:t>
                      </a:r>
                      <a:endParaRPr lang="zh-TW" sz="2400" kern="1200" baseline="0">
                        <a:solidFill>
                          <a:srgbClr val="FFFFFF"/>
                        </a:solidFill>
                        <a:effectLst>
                          <a:outerShdw dist="38096" dir="2700000">
                            <a:srgbClr val="000000"/>
                          </a:outerShdw>
                        </a:effectLst>
                        <a:latin typeface="Times New Roman" pitchFamily="18"/>
                        <a:ea typeface="標楷體" pitchFamily="65"/>
                      </a:endParaRPr>
                    </a:p>
                  </a:txBody>
                  <a:tcPr marL="13340" marR="1334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46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zh-TW" sz="2400" kern="0" baseline="0">
                          <a:solidFill>
                            <a:srgbClr val="FFFFFF"/>
                          </a:solidFill>
                          <a:effectLst>
                            <a:outerShdw dist="38096" dir="2700000">
                              <a:srgbClr val="000000"/>
                            </a:outerShdw>
                          </a:effectLst>
                          <a:latin typeface="Times New Roman" pitchFamily="18"/>
                          <a:ea typeface="標楷體" pitchFamily="65"/>
                        </a:rPr>
                        <a:t>自然</a:t>
                      </a:r>
                      <a:endParaRPr lang="zh-TW" sz="2400" kern="1200" baseline="0">
                        <a:solidFill>
                          <a:srgbClr val="FFFFFF"/>
                        </a:solidFill>
                        <a:effectLst>
                          <a:outerShdw dist="38096" dir="2700000">
                            <a:srgbClr val="000000"/>
                          </a:outerShdw>
                        </a:effectLst>
                        <a:latin typeface="Times New Roman" pitchFamily="18"/>
                        <a:ea typeface="標楷體" pitchFamily="65"/>
                      </a:endParaRPr>
                    </a:p>
                  </a:txBody>
                  <a:tcPr marL="13340" marR="1334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46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115178"/>
                  </a:ext>
                </a:extLst>
              </a:tr>
              <a:tr h="590858">
                <a:tc rowSpan="3"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zh-TW" sz="2400" b="1" kern="0" baseline="0">
                          <a:solidFill>
                            <a:srgbClr val="FFFFFF"/>
                          </a:solidFill>
                          <a:effectLst>
                            <a:outerShdw dist="38096" dir="2700000">
                              <a:srgbClr val="000000"/>
                            </a:outerShdw>
                          </a:effectLst>
                          <a:latin typeface="Times New Roman" pitchFamily="18"/>
                          <a:ea typeface="標楷體" pitchFamily="65"/>
                        </a:rPr>
                        <a:t>精熟</a:t>
                      </a:r>
                      <a:endParaRPr lang="zh-TW" sz="2400" b="1" kern="1200" baseline="0">
                        <a:solidFill>
                          <a:srgbClr val="FFFFFF"/>
                        </a:solidFill>
                        <a:effectLst>
                          <a:outerShdw dist="38096" dir="2700000">
                            <a:srgbClr val="000000"/>
                          </a:outerShdw>
                        </a:effectLst>
                        <a:latin typeface="Times New Roman" pitchFamily="18"/>
                        <a:ea typeface="標楷體" pitchFamily="65"/>
                      </a:endParaRPr>
                    </a:p>
                  </a:txBody>
                  <a:tcPr marL="13340" marR="1334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spcAft>
                          <a:spcPts val="0"/>
                        </a:spcAft>
                      </a:pPr>
                      <a:r>
                        <a:rPr lang="en-US" sz="2100" kern="0" baseline="0" dirty="0">
                          <a:latin typeface="Times New Roman" pitchFamily="18"/>
                          <a:ea typeface="標楷體" pitchFamily="65"/>
                          <a:cs typeface="Times New Roman"/>
                        </a:rPr>
                        <a:t>  A++</a:t>
                      </a:r>
                      <a:endParaRPr lang="zh-TW" sz="2100" kern="1200" baseline="0" dirty="0">
                        <a:solidFill>
                          <a:srgbClr val="0000FF"/>
                        </a:solidFill>
                        <a:latin typeface="Times New Roman" pitchFamily="18"/>
                        <a:ea typeface="標楷體" pitchFamily="65"/>
                        <a:cs typeface="Times New Roman"/>
                      </a:endParaRPr>
                    </a:p>
                  </a:txBody>
                  <a:tcPr marL="13340" marR="1334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lvl="0" algn="ctr" defTabSz="914400" rtl="0" fontAlgn="ctr" hangingPunct="1">
                        <a:spcAft>
                          <a:spcPts val="0"/>
                        </a:spcAft>
                      </a:pPr>
                      <a:r>
                        <a:rPr lang="en-US" sz="21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36-42</a:t>
                      </a:r>
                    </a:p>
                  </a:txBody>
                  <a:tcPr marL="7146" marR="7146" marT="7145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fontAlgn="ctr" hangingPunct="1">
                        <a:spcAft>
                          <a:spcPts val="0"/>
                        </a:spcAft>
                      </a:pPr>
                      <a:r>
                        <a:rPr lang="en-US" sz="21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40-42</a:t>
                      </a:r>
                    </a:p>
                  </a:txBody>
                  <a:tcPr marL="7146" marR="7146" marT="7145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lvl="0" algn="ctr" defTabSz="914400" rtl="0" fontAlgn="ctr" hangingPunct="1">
                        <a:spcAft>
                          <a:spcPts val="0"/>
                        </a:spcAft>
                      </a:pPr>
                      <a:r>
                        <a:rPr lang="en-US" sz="21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47-54</a:t>
                      </a:r>
                    </a:p>
                  </a:txBody>
                  <a:tcPr marL="7146" marR="7146" marT="7145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fontAlgn="ctr" hangingPunct="1">
                        <a:spcAft>
                          <a:spcPts val="0"/>
                        </a:spcAft>
                      </a:pPr>
                      <a:r>
                        <a:rPr lang="en-US" sz="21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51-54</a:t>
                      </a:r>
                    </a:p>
                  </a:txBody>
                  <a:tcPr marL="7146" marR="7146" marT="7145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lvl="0" algn="ctr" defTabSz="914400" rtl="0" fontAlgn="ctr" hangingPunct="1">
                        <a:spcAft>
                          <a:spcPts val="0"/>
                        </a:spcAft>
                      </a:pPr>
                      <a:r>
                        <a:rPr lang="en-US" sz="21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44-50</a:t>
                      </a:r>
                    </a:p>
                  </a:txBody>
                  <a:tcPr marL="7146" marR="7146" marT="7145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fontAlgn="ctr" hangingPunct="1">
                        <a:spcAft>
                          <a:spcPts val="0"/>
                        </a:spcAft>
                      </a:pPr>
                      <a:r>
                        <a:rPr lang="en-US" sz="21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48-50</a:t>
                      </a:r>
                    </a:p>
                  </a:txBody>
                  <a:tcPr marL="7146" marR="7146" marT="7145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8520504"/>
                  </a:ext>
                </a:extLst>
              </a:tr>
              <a:tr h="59085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spcAft>
                          <a:spcPts val="0"/>
                        </a:spcAft>
                      </a:pPr>
                      <a:r>
                        <a:rPr lang="en-US" sz="2100" kern="0" baseline="0">
                          <a:latin typeface="Times New Roman" pitchFamily="18"/>
                          <a:ea typeface="標楷體" pitchFamily="65"/>
                          <a:cs typeface="Times New Roman"/>
                        </a:rPr>
                        <a:t>  A+</a:t>
                      </a:r>
                      <a:endParaRPr lang="zh-TW" sz="2100" kern="1200" baseline="0">
                        <a:solidFill>
                          <a:srgbClr val="0000FF"/>
                        </a:solidFill>
                        <a:latin typeface="Times New Roman" pitchFamily="18"/>
                        <a:ea typeface="標楷體" pitchFamily="65"/>
                        <a:cs typeface="Times New Roman"/>
                      </a:endParaRPr>
                    </a:p>
                  </a:txBody>
                  <a:tcPr marL="13340" marR="1334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ctr" defTabSz="914400" rtl="0" fontAlgn="ctr" hangingPunct="1">
                        <a:spcAft>
                          <a:spcPts val="0"/>
                        </a:spcAft>
                      </a:pPr>
                      <a:r>
                        <a:rPr lang="en-US" sz="21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38-39</a:t>
                      </a:r>
                    </a:p>
                  </a:txBody>
                  <a:tcPr marL="7146" marR="7146" marT="7145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ctr" defTabSz="914400" rtl="0" fontAlgn="ctr" hangingPunct="1">
                        <a:spcAft>
                          <a:spcPts val="0"/>
                        </a:spcAft>
                      </a:pPr>
                      <a:r>
                        <a:rPr lang="en-US" sz="21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50</a:t>
                      </a:r>
                    </a:p>
                  </a:txBody>
                  <a:tcPr marL="7146" marR="7146" marT="7145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ctr" defTabSz="914400" rtl="0" fontAlgn="ctr" hangingPunct="1">
                        <a:spcAft>
                          <a:spcPts val="0"/>
                        </a:spcAft>
                      </a:pPr>
                      <a:r>
                        <a:rPr lang="en-US" sz="21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47</a:t>
                      </a:r>
                    </a:p>
                  </a:txBody>
                  <a:tcPr marL="7146" marR="7146" marT="7145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1631411"/>
                  </a:ext>
                </a:extLst>
              </a:tr>
              <a:tr h="59085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spcAft>
                          <a:spcPts val="0"/>
                        </a:spcAft>
                      </a:pPr>
                      <a:r>
                        <a:rPr lang="en-US" sz="2100" kern="0" baseline="0" dirty="0">
                          <a:latin typeface="Times New Roman" pitchFamily="18"/>
                          <a:ea typeface="標楷體" pitchFamily="65"/>
                          <a:cs typeface="Times New Roman"/>
                        </a:rPr>
                        <a:t>  A</a:t>
                      </a:r>
                      <a:endParaRPr lang="zh-TW" sz="2100" kern="1200" baseline="0" dirty="0">
                        <a:solidFill>
                          <a:srgbClr val="0000FF"/>
                        </a:solidFill>
                        <a:latin typeface="Times New Roman" pitchFamily="18"/>
                        <a:ea typeface="標楷體" pitchFamily="65"/>
                        <a:cs typeface="Times New Roman"/>
                      </a:endParaRPr>
                    </a:p>
                  </a:txBody>
                  <a:tcPr marL="13340" marR="1334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ctr" defTabSz="914400" rtl="0" fontAlgn="ctr" hangingPunct="1">
                        <a:spcAft>
                          <a:spcPts val="0"/>
                        </a:spcAft>
                      </a:pPr>
                      <a:r>
                        <a:rPr lang="en-US" sz="21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36-37</a:t>
                      </a:r>
                    </a:p>
                  </a:txBody>
                  <a:tcPr marL="7146" marR="7146" marT="7145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ctr" defTabSz="914400" rtl="0" fontAlgn="ctr" hangingPunct="1">
                        <a:spcAft>
                          <a:spcPts val="0"/>
                        </a:spcAft>
                      </a:pPr>
                      <a:r>
                        <a:rPr lang="en-US" sz="21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47-49</a:t>
                      </a:r>
                    </a:p>
                  </a:txBody>
                  <a:tcPr marL="7146" marR="7146" marT="7145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ctr" defTabSz="914400" rtl="0" fontAlgn="ctr" hangingPunct="1">
                        <a:spcAft>
                          <a:spcPts val="0"/>
                        </a:spcAft>
                      </a:pPr>
                      <a:r>
                        <a:rPr lang="en-US" sz="21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44-46</a:t>
                      </a:r>
                    </a:p>
                  </a:txBody>
                  <a:tcPr marL="7146" marR="7146" marT="7145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310786"/>
                  </a:ext>
                </a:extLst>
              </a:tr>
              <a:tr h="590858">
                <a:tc rowSpan="3"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zh-TW" sz="2400" b="1" kern="0" baseline="0">
                          <a:solidFill>
                            <a:srgbClr val="FFFFFF"/>
                          </a:solidFill>
                          <a:effectLst>
                            <a:outerShdw dist="38096" dir="2700000">
                              <a:srgbClr val="000000"/>
                            </a:outerShdw>
                          </a:effectLst>
                          <a:latin typeface="Times New Roman" pitchFamily="18"/>
                          <a:ea typeface="標楷體" pitchFamily="65"/>
                        </a:rPr>
                        <a:t>基礎</a:t>
                      </a:r>
                      <a:endParaRPr lang="zh-TW" sz="2400" b="1" kern="1200" baseline="0">
                        <a:solidFill>
                          <a:srgbClr val="FFFFFF"/>
                        </a:solidFill>
                        <a:effectLst>
                          <a:outerShdw dist="38096" dir="2700000">
                            <a:srgbClr val="000000"/>
                          </a:outerShdw>
                        </a:effectLst>
                        <a:latin typeface="Times New Roman" pitchFamily="18"/>
                        <a:ea typeface="標楷體" pitchFamily="65"/>
                      </a:endParaRPr>
                    </a:p>
                  </a:txBody>
                  <a:tcPr marL="13340" marR="1334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spcAft>
                          <a:spcPts val="0"/>
                        </a:spcAft>
                      </a:pPr>
                      <a:r>
                        <a:rPr lang="en-US" sz="2100" kern="0" baseline="0" dirty="0">
                          <a:latin typeface="Times New Roman" pitchFamily="18"/>
                          <a:ea typeface="標楷體" pitchFamily="65"/>
                          <a:cs typeface="Times New Roman"/>
                        </a:rPr>
                        <a:t>  B++</a:t>
                      </a:r>
                      <a:endParaRPr lang="zh-TW" sz="2100" kern="1200" baseline="0" dirty="0">
                        <a:solidFill>
                          <a:srgbClr val="0000FF"/>
                        </a:solidFill>
                        <a:latin typeface="Times New Roman" pitchFamily="18"/>
                        <a:ea typeface="標楷體" pitchFamily="65"/>
                        <a:cs typeface="Times New Roman"/>
                      </a:endParaRPr>
                    </a:p>
                  </a:txBody>
                  <a:tcPr marL="13340" marR="1334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lvl="0" algn="ctr" defTabSz="914400" rtl="0" fontAlgn="ctr" hangingPunct="1">
                        <a:spcAft>
                          <a:spcPts val="0"/>
                        </a:spcAft>
                      </a:pPr>
                      <a:r>
                        <a:rPr lang="en-US" sz="21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18-35</a:t>
                      </a:r>
                    </a:p>
                  </a:txBody>
                  <a:tcPr marL="7146" marR="7146" marT="7145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fontAlgn="ctr" hangingPunct="1">
                        <a:spcAft>
                          <a:spcPts val="0"/>
                        </a:spcAft>
                      </a:pPr>
                      <a:r>
                        <a:rPr lang="en-US" sz="21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32-35</a:t>
                      </a:r>
                    </a:p>
                  </a:txBody>
                  <a:tcPr marL="7146" marR="7146" marT="7145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lvl="0" algn="ctr" defTabSz="914400" rtl="0" fontAlgn="ctr" hangingPunct="1">
                        <a:spcAft>
                          <a:spcPts val="0"/>
                        </a:spcAft>
                      </a:pPr>
                      <a:r>
                        <a:rPr lang="en-US" sz="21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21-46</a:t>
                      </a:r>
                    </a:p>
                  </a:txBody>
                  <a:tcPr marL="7146" marR="7146" marT="7145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fontAlgn="ctr" hangingPunct="1">
                        <a:spcAft>
                          <a:spcPts val="0"/>
                        </a:spcAft>
                      </a:pPr>
                      <a:r>
                        <a:rPr lang="en-US" sz="21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41-46</a:t>
                      </a:r>
                    </a:p>
                  </a:txBody>
                  <a:tcPr marL="7146" marR="7146" marT="7145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lvl="0" algn="ctr" defTabSz="914400" rtl="0" fontAlgn="ctr" hangingPunct="1">
                        <a:spcAft>
                          <a:spcPts val="0"/>
                        </a:spcAft>
                      </a:pPr>
                      <a:r>
                        <a:rPr lang="en-US" sz="21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19-43</a:t>
                      </a:r>
                    </a:p>
                  </a:txBody>
                  <a:tcPr marL="7146" marR="7146" marT="7145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fontAlgn="ctr" hangingPunct="1">
                        <a:spcAft>
                          <a:spcPts val="0"/>
                        </a:spcAft>
                      </a:pPr>
                      <a:r>
                        <a:rPr lang="en-US" sz="21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37-43</a:t>
                      </a:r>
                    </a:p>
                  </a:txBody>
                  <a:tcPr marL="7146" marR="7146" marT="7145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054797"/>
                  </a:ext>
                </a:extLst>
              </a:tr>
              <a:tr h="59085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spcAft>
                          <a:spcPts val="0"/>
                        </a:spcAft>
                      </a:pPr>
                      <a:r>
                        <a:rPr lang="en-US" sz="2100" kern="0" baseline="0" dirty="0">
                          <a:latin typeface="Times New Roman" pitchFamily="18"/>
                          <a:ea typeface="標楷體" pitchFamily="65"/>
                          <a:cs typeface="Times New Roman"/>
                        </a:rPr>
                        <a:t>  B+</a:t>
                      </a:r>
                      <a:endParaRPr lang="zh-TW" sz="2100" kern="1200" baseline="0" dirty="0">
                        <a:solidFill>
                          <a:srgbClr val="0000FF"/>
                        </a:solidFill>
                        <a:latin typeface="Times New Roman" pitchFamily="18"/>
                        <a:ea typeface="標楷體" pitchFamily="65"/>
                        <a:cs typeface="Times New Roman"/>
                      </a:endParaRPr>
                    </a:p>
                  </a:txBody>
                  <a:tcPr marL="13340" marR="1334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ctr" defTabSz="914400" rtl="0" fontAlgn="ctr" hangingPunct="1">
                        <a:spcAft>
                          <a:spcPts val="0"/>
                        </a:spcAft>
                      </a:pPr>
                      <a:r>
                        <a:rPr lang="en-US" sz="21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28-31</a:t>
                      </a:r>
                    </a:p>
                  </a:txBody>
                  <a:tcPr marL="7146" marR="7146" marT="7145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ctr" defTabSz="914400" rtl="0" fontAlgn="ctr" hangingPunct="1">
                        <a:spcAft>
                          <a:spcPts val="0"/>
                        </a:spcAft>
                      </a:pPr>
                      <a:r>
                        <a:rPr lang="en-US" sz="21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34-40</a:t>
                      </a:r>
                    </a:p>
                  </a:txBody>
                  <a:tcPr marL="7146" marR="7146" marT="7145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ctr" defTabSz="914400" rtl="0" fontAlgn="ctr" hangingPunct="1">
                        <a:spcAft>
                          <a:spcPts val="0"/>
                        </a:spcAft>
                      </a:pPr>
                      <a:r>
                        <a:rPr lang="en-US" sz="21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30-36</a:t>
                      </a:r>
                    </a:p>
                  </a:txBody>
                  <a:tcPr marL="7146" marR="7146" marT="7145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1484840"/>
                  </a:ext>
                </a:extLst>
              </a:tr>
              <a:tr h="59085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spcAft>
                          <a:spcPts val="0"/>
                        </a:spcAft>
                      </a:pPr>
                      <a:r>
                        <a:rPr lang="en-US" sz="2100" kern="0" baseline="0" dirty="0">
                          <a:latin typeface="Times New Roman" pitchFamily="18"/>
                          <a:ea typeface="標楷體" pitchFamily="65"/>
                          <a:cs typeface="Times New Roman"/>
                        </a:rPr>
                        <a:t>  B</a:t>
                      </a:r>
                      <a:endParaRPr lang="zh-TW" sz="2100" kern="1200" baseline="0" dirty="0">
                        <a:solidFill>
                          <a:srgbClr val="0000FF"/>
                        </a:solidFill>
                        <a:latin typeface="Times New Roman" pitchFamily="18"/>
                        <a:ea typeface="標楷體" pitchFamily="65"/>
                        <a:cs typeface="Times New Roman"/>
                      </a:endParaRPr>
                    </a:p>
                  </a:txBody>
                  <a:tcPr marL="13340" marR="1334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ctr" defTabSz="914400" rtl="0" fontAlgn="ctr" hangingPunct="1">
                        <a:spcAft>
                          <a:spcPts val="0"/>
                        </a:spcAft>
                      </a:pPr>
                      <a:r>
                        <a:rPr lang="en-US" sz="21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18-27</a:t>
                      </a:r>
                    </a:p>
                  </a:txBody>
                  <a:tcPr marL="7146" marR="7146" marT="7145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ctr" defTabSz="914400" rtl="0" fontAlgn="ctr" hangingPunct="1">
                        <a:spcAft>
                          <a:spcPts val="0"/>
                        </a:spcAft>
                      </a:pPr>
                      <a:r>
                        <a:rPr lang="en-US" sz="21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21-33</a:t>
                      </a:r>
                    </a:p>
                  </a:txBody>
                  <a:tcPr marL="7146" marR="7146" marT="7145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ctr" defTabSz="914400" rtl="0" fontAlgn="ctr" hangingPunct="1">
                        <a:spcAft>
                          <a:spcPts val="0"/>
                        </a:spcAft>
                      </a:pPr>
                      <a:r>
                        <a:rPr lang="en-US" sz="21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19-29</a:t>
                      </a:r>
                    </a:p>
                  </a:txBody>
                  <a:tcPr marL="7146" marR="7146" marT="7145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122000"/>
                  </a:ext>
                </a:extLst>
              </a:tr>
              <a:tr h="590858"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zh-TW" sz="2400" b="1" kern="0" baseline="0">
                          <a:solidFill>
                            <a:srgbClr val="FFFFFF"/>
                          </a:solidFill>
                          <a:effectLst>
                            <a:outerShdw dist="38096" dir="2700000">
                              <a:srgbClr val="000000"/>
                            </a:outerShdw>
                          </a:effectLst>
                          <a:latin typeface="Times New Roman" pitchFamily="18"/>
                          <a:ea typeface="標楷體" pitchFamily="65"/>
                        </a:rPr>
                        <a:t>待加強</a:t>
                      </a:r>
                      <a:endParaRPr lang="zh-TW" sz="2400" b="1" kern="1200" baseline="0">
                        <a:solidFill>
                          <a:srgbClr val="FFFFFF"/>
                        </a:solidFill>
                        <a:effectLst>
                          <a:outerShdw dist="38096" dir="2700000">
                            <a:srgbClr val="000000"/>
                          </a:outerShdw>
                        </a:effectLst>
                        <a:latin typeface="Times New Roman" pitchFamily="18"/>
                        <a:ea typeface="標楷體" pitchFamily="65"/>
                      </a:endParaRPr>
                    </a:p>
                  </a:txBody>
                  <a:tcPr marL="13340" marR="1334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spcAft>
                          <a:spcPts val="0"/>
                        </a:spcAft>
                      </a:pPr>
                      <a:r>
                        <a:rPr lang="en-US" sz="2100" kern="0" baseline="0" dirty="0">
                          <a:latin typeface="Times New Roman" pitchFamily="18"/>
                          <a:ea typeface="標楷體" pitchFamily="65"/>
                          <a:cs typeface="Times New Roman"/>
                        </a:rPr>
                        <a:t>  C</a:t>
                      </a:r>
                      <a:endParaRPr lang="zh-TW" sz="2100" kern="1200" baseline="0" dirty="0">
                        <a:solidFill>
                          <a:srgbClr val="0000FF"/>
                        </a:solidFill>
                        <a:latin typeface="Times New Roman" pitchFamily="18"/>
                        <a:ea typeface="標楷體" pitchFamily="65"/>
                        <a:cs typeface="Times New Roman"/>
                      </a:endParaRPr>
                    </a:p>
                  </a:txBody>
                  <a:tcPr marL="13340" marR="1334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algn="ctr" defTabSz="914400" rtl="0" fontAlgn="ctr" hangingPunct="1">
                        <a:spcAft>
                          <a:spcPts val="0"/>
                        </a:spcAft>
                      </a:pPr>
                      <a:r>
                        <a:rPr lang="en-US" sz="21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0-17</a:t>
                      </a:r>
                    </a:p>
                  </a:txBody>
                  <a:tcPr marL="7146" marR="7146" marT="7145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algn="ctr" defTabSz="914400" rtl="0" fontAlgn="ctr" hangingPunct="1">
                        <a:spcAft>
                          <a:spcPts val="0"/>
                        </a:spcAft>
                      </a:pPr>
                      <a:r>
                        <a:rPr lang="en-US" sz="21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0-20</a:t>
                      </a:r>
                    </a:p>
                  </a:txBody>
                  <a:tcPr marL="7146" marR="7146" marT="7145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en-US" sz="2100" kern="0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0-18</a:t>
                      </a:r>
                      <a:endParaRPr lang="zh-TW" sz="2100" kern="1200" dirty="0">
                        <a:solidFill>
                          <a:srgbClr val="000000"/>
                        </a:solidFill>
                        <a:latin typeface="Times New Roman"/>
                        <a:ea typeface="微軟正黑體" pitchFamily="34"/>
                        <a:cs typeface="Times New Roman"/>
                      </a:endParaRPr>
                    </a:p>
                  </a:txBody>
                  <a:tcPr marL="13340" marR="1334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1548029"/>
                  </a:ext>
                </a:extLst>
              </a:tr>
            </a:tbl>
          </a:graphicData>
        </a:graphic>
      </p:graphicFrame>
      <p:sp>
        <p:nvSpPr>
          <p:cNvPr id="4" name="投影片編號版面配置區 1">
            <a:extLst>
              <a:ext uri="{FF2B5EF4-FFF2-40B4-BE49-F238E27FC236}">
                <a16:creationId xmlns:a16="http://schemas.microsoft.com/office/drawing/2014/main" id="{6BC30740-6003-4B78-92D5-859E5BA5CB8F}"/>
              </a:ext>
            </a:extLst>
          </p:cNvPr>
          <p:cNvSpPr txBox="1"/>
          <p:nvPr/>
        </p:nvSpPr>
        <p:spPr>
          <a:xfrm>
            <a:off x="10320338" y="5645150"/>
            <a:ext cx="393700" cy="273050"/>
          </a:xfrm>
          <a:prstGeom prst="rect">
            <a:avLst/>
          </a:prstGeom>
          <a:noFill/>
          <a:ln cap="flat">
            <a:noFill/>
          </a:ln>
        </p:spPr>
        <p:txBody>
          <a:bodyPr lIns="68580" tIns="34290" rIns="68580" bIns="34290" anchor="ctr"/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D50FB8F-09D0-479B-948D-00BA1DD1DF00}" type="slidenum">
              <a:rPr sz="1350" kern="0">
                <a:solidFill>
                  <a:srgbClr val="000000"/>
                </a:solidFill>
              </a:rPr>
              <a:pPr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14</a:t>
            </a:fld>
            <a:endParaRPr lang="zh-TW" altLang="en-US" sz="1200" kern="0">
              <a:solidFill>
                <a:srgbClr val="000000"/>
              </a:solidFill>
              <a:latin typeface="Arial" pitchFamily="34"/>
              <a:ea typeface="標楷體" pitchFamily="65"/>
              <a:cs typeface="Arial" pitchFamily="34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圖片 12">
            <a:extLst>
              <a:ext uri="{FF2B5EF4-FFF2-40B4-BE49-F238E27FC236}">
                <a16:creationId xmlns:a16="http://schemas.microsoft.com/office/drawing/2014/main" id="{599E8DA1-9DC3-4890-B56D-2E8F79B98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3660776"/>
            <a:ext cx="89154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圖片 13">
            <a:extLst>
              <a:ext uri="{FF2B5EF4-FFF2-40B4-BE49-F238E27FC236}">
                <a16:creationId xmlns:a16="http://schemas.microsoft.com/office/drawing/2014/main" id="{661EBBBF-6650-4EC8-85DE-C900F58F6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13" y="1738313"/>
            <a:ext cx="8882062" cy="154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標題 1">
            <a:extLst>
              <a:ext uri="{FF2B5EF4-FFF2-40B4-BE49-F238E27FC236}">
                <a16:creationId xmlns:a16="http://schemas.microsoft.com/office/drawing/2014/main" id="{BF4FC08E-123A-4977-BF93-C1EE09F30F5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524000" y="898525"/>
            <a:ext cx="9120188" cy="857250"/>
          </a:xfrm>
        </p:spPr>
        <p:txBody>
          <a:bodyPr anchorCtr="1"/>
          <a:lstStyle/>
          <a:p>
            <a:pPr>
              <a:defRPr/>
            </a:pPr>
            <a:r>
              <a:rPr lang="zh-TW" altLang="en-US" sz="2400">
                <a:ea typeface="標楷體"/>
              </a:rPr>
              <a:t>英語科閱讀與聽力答對題數對應整體能力等級加標示對照表</a:t>
            </a:r>
            <a:br>
              <a:rPr lang="en-US" sz="2025"/>
            </a:br>
            <a:r>
              <a:rPr lang="zh-TW" altLang="en-US" sz="1500">
                <a:ea typeface="標楷體"/>
              </a:rPr>
              <a:t>（以</a:t>
            </a:r>
            <a:r>
              <a:rPr lang="en-US" sz="1500">
                <a:latin typeface="Times New Roman"/>
                <a:ea typeface="標楷體"/>
                <a:cs typeface="Times New Roman"/>
              </a:rPr>
              <a:t>112</a:t>
            </a:r>
            <a:r>
              <a:rPr lang="zh-TW" altLang="en-US" sz="1500">
                <a:ea typeface="標楷體"/>
              </a:rPr>
              <a:t>年國中教育會考為例）</a:t>
            </a:r>
          </a:p>
        </p:txBody>
      </p:sp>
      <p:cxnSp>
        <p:nvCxnSpPr>
          <p:cNvPr id="5" name="直線單箭頭接點 4">
            <a:extLst>
              <a:ext uri="{FF2B5EF4-FFF2-40B4-BE49-F238E27FC236}">
                <a16:creationId xmlns:a16="http://schemas.microsoft.com/office/drawing/2014/main" id="{9B01230F-AEB0-48DB-ADA7-FC609B7D7CC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929813" y="2052639"/>
            <a:ext cx="0" cy="1862137"/>
          </a:xfrm>
          <a:prstGeom prst="straightConnector1">
            <a:avLst/>
          </a:prstGeom>
          <a:noFill/>
          <a:ln w="38103">
            <a:solidFill>
              <a:srgbClr val="0000FF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橢圓 3">
            <a:extLst>
              <a:ext uri="{FF2B5EF4-FFF2-40B4-BE49-F238E27FC236}">
                <a16:creationId xmlns:a16="http://schemas.microsoft.com/office/drawing/2014/main" id="{DDB27877-78BD-4CEC-B2D1-3CE750E388CD}"/>
              </a:ext>
            </a:extLst>
          </p:cNvPr>
          <p:cNvSpPr/>
          <p:nvPr/>
        </p:nvSpPr>
        <p:spPr>
          <a:xfrm>
            <a:off x="9739313" y="3927476"/>
            <a:ext cx="381000" cy="34131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noFill/>
          <a:ln w="25402" cap="flat">
            <a:solidFill>
              <a:srgbClr val="0000FF"/>
            </a:solidFill>
            <a:prstDash val="solid"/>
            <a:miter/>
          </a:ln>
        </p:spPr>
        <p:txBody>
          <a:bodyPr lIns="68580" tIns="34290" rIns="68580" bIns="34290" anchor="ctr" anchorCtr="1"/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0" kern="0">
              <a:solidFill>
                <a:srgbClr val="0000FF"/>
              </a:solidFill>
              <a:latin typeface="微軟正黑體" pitchFamily="34"/>
              <a:ea typeface="微軟正黑體" pitchFamily="34"/>
            </a:endParaRPr>
          </a:p>
        </p:txBody>
      </p:sp>
      <p:cxnSp>
        <p:nvCxnSpPr>
          <p:cNvPr id="7" name="直線單箭頭接點 5">
            <a:extLst>
              <a:ext uri="{FF2B5EF4-FFF2-40B4-BE49-F238E27FC236}">
                <a16:creationId xmlns:a16="http://schemas.microsoft.com/office/drawing/2014/main" id="{9EC969B4-B600-4214-A0DE-0AA5004B896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70113" y="4097338"/>
            <a:ext cx="7569200" cy="0"/>
          </a:xfrm>
          <a:prstGeom prst="straightConnector1">
            <a:avLst/>
          </a:prstGeom>
          <a:noFill/>
          <a:ln w="38103">
            <a:solidFill>
              <a:srgbClr val="0000FF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文字方塊 1">
            <a:extLst>
              <a:ext uri="{FF2B5EF4-FFF2-40B4-BE49-F238E27FC236}">
                <a16:creationId xmlns:a16="http://schemas.microsoft.com/office/drawing/2014/main" id="{3AF4D6C9-6092-4A11-BCFA-D1B34F265949}"/>
              </a:ext>
            </a:extLst>
          </p:cNvPr>
          <p:cNvSpPr txBox="1"/>
          <p:nvPr/>
        </p:nvSpPr>
        <p:spPr>
          <a:xfrm>
            <a:off x="5518151" y="3254375"/>
            <a:ext cx="314325" cy="622300"/>
          </a:xfrm>
          <a:prstGeom prst="rect">
            <a:avLst/>
          </a:prstGeom>
          <a:noFill/>
          <a:ln cap="flat">
            <a:noFill/>
          </a:ln>
        </p:spPr>
        <p:txBody>
          <a:bodyPr lIns="68580" tIns="34290" rIns="68580" bIns="34290">
            <a:spAutoFit/>
          </a:bodyPr>
          <a:lstStyle/>
          <a:p>
            <a:pPr defTabSz="685800">
              <a:lnSpc>
                <a:spcPts val="9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50" b="1" kern="0">
                <a:solidFill>
                  <a:srgbClr val="000000"/>
                </a:solidFill>
                <a:latin typeface="Arial" pitchFamily="34"/>
                <a:ea typeface="標楷體" pitchFamily="65"/>
              </a:rPr>
              <a:t>.</a:t>
            </a:r>
          </a:p>
          <a:p>
            <a:pPr defTabSz="685800">
              <a:lnSpc>
                <a:spcPts val="9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50" b="1" kern="0">
                <a:solidFill>
                  <a:srgbClr val="000000"/>
                </a:solidFill>
                <a:latin typeface="Arial" pitchFamily="34"/>
                <a:ea typeface="標楷體" pitchFamily="65"/>
              </a:rPr>
              <a:t>.</a:t>
            </a:r>
          </a:p>
          <a:p>
            <a:pPr defTabSz="685800">
              <a:lnSpc>
                <a:spcPts val="9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50" b="1" kern="0">
                <a:solidFill>
                  <a:srgbClr val="000000"/>
                </a:solidFill>
                <a:latin typeface="Arial" pitchFamily="34"/>
                <a:ea typeface="標楷體" pitchFamily="65"/>
              </a:rPr>
              <a:t>.</a:t>
            </a: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0" kern="0">
              <a:solidFill>
                <a:srgbClr val="000000"/>
              </a:solidFill>
              <a:latin typeface="Arial" pitchFamily="34"/>
              <a:ea typeface="標楷體" pitchFamily="65"/>
            </a:endParaRPr>
          </a:p>
        </p:txBody>
      </p:sp>
      <p:sp>
        <p:nvSpPr>
          <p:cNvPr id="9" name="文字方塊 12">
            <a:extLst>
              <a:ext uri="{FF2B5EF4-FFF2-40B4-BE49-F238E27FC236}">
                <a16:creationId xmlns:a16="http://schemas.microsoft.com/office/drawing/2014/main" id="{7A677A85-E900-428D-BD69-A3193B7FF669}"/>
              </a:ext>
            </a:extLst>
          </p:cNvPr>
          <p:cNvSpPr txBox="1"/>
          <p:nvPr/>
        </p:nvSpPr>
        <p:spPr>
          <a:xfrm>
            <a:off x="5513388" y="5202238"/>
            <a:ext cx="317500" cy="430212"/>
          </a:xfrm>
          <a:prstGeom prst="rect">
            <a:avLst/>
          </a:prstGeom>
          <a:noFill/>
          <a:ln cap="flat">
            <a:noFill/>
          </a:ln>
        </p:spPr>
        <p:txBody>
          <a:bodyPr lIns="68580" tIns="34290" rIns="68580" bIns="34290">
            <a:spAutoFit/>
          </a:bodyPr>
          <a:lstStyle/>
          <a:p>
            <a:pPr defTabSz="685800">
              <a:lnSpc>
                <a:spcPts val="9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1" kern="0">
                <a:solidFill>
                  <a:srgbClr val="000000"/>
                </a:solidFill>
                <a:latin typeface="Arial" pitchFamily="34"/>
                <a:ea typeface="標楷體" pitchFamily="65"/>
              </a:rPr>
              <a:t>.</a:t>
            </a:r>
          </a:p>
          <a:p>
            <a:pPr defTabSz="685800">
              <a:lnSpc>
                <a:spcPts val="9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1" kern="0">
                <a:solidFill>
                  <a:srgbClr val="000000"/>
                </a:solidFill>
                <a:latin typeface="Arial" pitchFamily="34"/>
                <a:ea typeface="標楷體" pitchFamily="65"/>
              </a:rPr>
              <a:t>.</a:t>
            </a:r>
          </a:p>
          <a:p>
            <a:pPr defTabSz="685800">
              <a:lnSpc>
                <a:spcPts val="9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1" kern="0">
                <a:solidFill>
                  <a:srgbClr val="000000"/>
                </a:solidFill>
                <a:latin typeface="Arial" pitchFamily="34"/>
                <a:ea typeface="標楷體" pitchFamily="65"/>
              </a:rPr>
              <a:t>.</a:t>
            </a:r>
          </a:p>
        </p:txBody>
      </p:sp>
      <p:sp>
        <p:nvSpPr>
          <p:cNvPr id="10" name="文字方塊 10">
            <a:extLst>
              <a:ext uri="{FF2B5EF4-FFF2-40B4-BE49-F238E27FC236}">
                <a16:creationId xmlns:a16="http://schemas.microsoft.com/office/drawing/2014/main" id="{176B7F42-E540-4363-891D-146DE7AF091A}"/>
              </a:ext>
            </a:extLst>
          </p:cNvPr>
          <p:cNvSpPr txBox="1"/>
          <p:nvPr/>
        </p:nvSpPr>
        <p:spPr>
          <a:xfrm>
            <a:off x="7100889" y="5097464"/>
            <a:ext cx="3381375" cy="485775"/>
          </a:xfrm>
          <a:prstGeom prst="rect">
            <a:avLst/>
          </a:prstGeom>
          <a:noFill/>
          <a:ln cap="flat">
            <a:noFill/>
          </a:ln>
        </p:spPr>
        <p:txBody>
          <a:bodyPr lIns="68580" tIns="34290" rIns="68580" bIns="34290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1350" kern="0">
                <a:solidFill>
                  <a:srgbClr val="000000"/>
                </a:solidFill>
                <a:latin typeface="Times New Roman" pitchFamily="18"/>
                <a:ea typeface="標楷體" pitchFamily="65"/>
              </a:rPr>
              <a:t>聽力答對</a:t>
            </a:r>
            <a:r>
              <a:rPr lang="en-US" sz="1350" kern="0">
                <a:solidFill>
                  <a:srgbClr val="000000"/>
                </a:solidFill>
                <a:latin typeface="Times New Roman" pitchFamily="18"/>
                <a:ea typeface="標楷體" pitchFamily="65"/>
              </a:rPr>
              <a:t>20</a:t>
            </a:r>
            <a:r>
              <a:rPr lang="zh-TW" altLang="en-US" sz="1350" kern="0">
                <a:solidFill>
                  <a:srgbClr val="000000"/>
                </a:solidFill>
                <a:latin typeface="Times New Roman" pitchFamily="18"/>
                <a:ea typeface="標楷體" pitchFamily="65"/>
              </a:rPr>
              <a:t>題、且閱讀答對</a:t>
            </a:r>
            <a:r>
              <a:rPr lang="en-US" sz="1350" kern="0">
                <a:solidFill>
                  <a:srgbClr val="000000"/>
                </a:solidFill>
                <a:latin typeface="Times New Roman" pitchFamily="18"/>
                <a:ea typeface="標楷體" pitchFamily="65"/>
              </a:rPr>
              <a:t>33</a:t>
            </a:r>
            <a:r>
              <a:rPr lang="zh-TW" altLang="en-US" sz="1350" kern="0">
                <a:solidFill>
                  <a:srgbClr val="000000"/>
                </a:solidFill>
                <a:latin typeface="Times New Roman" pitchFamily="18"/>
                <a:ea typeface="標楷體" pitchFamily="65"/>
              </a:rPr>
              <a:t>題者</a:t>
            </a:r>
            <a:endParaRPr lang="en-US" sz="1350" kern="0">
              <a:solidFill>
                <a:srgbClr val="000000"/>
              </a:solidFill>
              <a:latin typeface="Times New Roman" pitchFamily="18"/>
              <a:ea typeface="標楷體" pitchFamily="65"/>
            </a:endParaRP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1350" kern="0">
                <a:solidFill>
                  <a:srgbClr val="000000"/>
                </a:solidFill>
                <a:latin typeface="Times New Roman" pitchFamily="18"/>
                <a:ea typeface="標楷體" pitchFamily="65"/>
              </a:rPr>
              <a:t>其英語科表現屬於基礎等級並標示為</a:t>
            </a:r>
            <a:r>
              <a:rPr lang="en-US" sz="1350" kern="0">
                <a:solidFill>
                  <a:srgbClr val="000000"/>
                </a:solidFill>
                <a:latin typeface="Times New Roman" pitchFamily="18"/>
                <a:ea typeface="標楷體" pitchFamily="65"/>
              </a:rPr>
              <a:t>B+</a:t>
            </a:r>
            <a:r>
              <a:rPr lang="zh-TW" altLang="en-US" sz="1350" kern="0">
                <a:solidFill>
                  <a:srgbClr val="000000"/>
                </a:solidFill>
                <a:latin typeface="Times New Roman" pitchFamily="18"/>
                <a:ea typeface="標楷體" pitchFamily="65"/>
              </a:rPr>
              <a:t>。</a:t>
            </a:r>
            <a:endParaRPr lang="en-US" sz="1350" kern="0">
              <a:solidFill>
                <a:srgbClr val="000000"/>
              </a:solidFill>
              <a:latin typeface="Times New Roman" pitchFamily="18"/>
              <a:ea typeface="標楷體" pitchFamily="65"/>
            </a:endParaRPr>
          </a:p>
        </p:txBody>
      </p:sp>
      <p:sp>
        <p:nvSpPr>
          <p:cNvPr id="11" name="投影片編號版面配置區 1">
            <a:extLst>
              <a:ext uri="{FF2B5EF4-FFF2-40B4-BE49-F238E27FC236}">
                <a16:creationId xmlns:a16="http://schemas.microsoft.com/office/drawing/2014/main" id="{ED4D5C0F-64EC-44ED-8652-BD9CF5DD198A}"/>
              </a:ext>
            </a:extLst>
          </p:cNvPr>
          <p:cNvSpPr txBox="1"/>
          <p:nvPr/>
        </p:nvSpPr>
        <p:spPr>
          <a:xfrm>
            <a:off x="10320338" y="5645150"/>
            <a:ext cx="393700" cy="273050"/>
          </a:xfrm>
          <a:prstGeom prst="rect">
            <a:avLst/>
          </a:prstGeom>
          <a:noFill/>
          <a:ln cap="flat">
            <a:noFill/>
          </a:ln>
        </p:spPr>
        <p:txBody>
          <a:bodyPr lIns="68580" tIns="34290" rIns="68580" bIns="34290" anchor="ctr"/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222A4F4-4DF6-43A6-850A-8ED7AA283729}" type="slidenum">
              <a:rPr sz="1350" kern="0">
                <a:solidFill>
                  <a:srgbClr val="000000"/>
                </a:solidFill>
              </a:rPr>
              <a:pPr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15</a:t>
            </a:fld>
            <a:endParaRPr lang="zh-TW" altLang="en-US" sz="1200" kern="0">
              <a:solidFill>
                <a:srgbClr val="000000"/>
              </a:solidFill>
              <a:latin typeface="Arial" pitchFamily="34"/>
              <a:ea typeface="標楷體" pitchFamily="65"/>
              <a:cs typeface="Arial" pitchFamily="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圖片 10">
            <a:extLst>
              <a:ext uri="{FF2B5EF4-FFF2-40B4-BE49-F238E27FC236}">
                <a16:creationId xmlns:a16="http://schemas.microsoft.com/office/drawing/2014/main" id="{26CF0EAE-14E9-482B-9B5F-90CD6286B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100" y="1692275"/>
            <a:ext cx="5264150" cy="407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標題 1">
            <a:extLst>
              <a:ext uri="{FF2B5EF4-FFF2-40B4-BE49-F238E27FC236}">
                <a16:creationId xmlns:a16="http://schemas.microsoft.com/office/drawing/2014/main" id="{A5D2CE0E-F0A3-4D00-A0AE-E1BC5B739F7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524000" y="857251"/>
            <a:ext cx="9120188" cy="855663"/>
          </a:xfrm>
        </p:spPr>
        <p:txBody>
          <a:bodyPr anchorCtr="1"/>
          <a:lstStyle/>
          <a:p>
            <a:pPr>
              <a:defRPr/>
            </a:pPr>
            <a:r>
              <a:rPr lang="zh-TW" altLang="en-US" sz="2250">
                <a:ea typeface="標楷體"/>
              </a:rPr>
              <a:t>數</a:t>
            </a:r>
            <a:r>
              <a:rPr lang="zh-TW" altLang="en-US" sz="2250">
                <a:latin typeface="Times New Roman"/>
                <a:ea typeface="標楷體"/>
                <a:cs typeface="Times New Roman"/>
              </a:rPr>
              <a:t>學科選擇題答對題數與非選擇題分數對應能力等級加標示對照表</a:t>
            </a:r>
            <a:br>
              <a:rPr lang="en-US" sz="2100">
                <a:latin typeface="Times New Roman"/>
                <a:ea typeface="標楷體"/>
                <a:cs typeface="Times New Roman"/>
              </a:rPr>
            </a:br>
            <a:r>
              <a:rPr lang="zh-TW" altLang="en-US" sz="1500">
                <a:latin typeface="Times New Roman"/>
                <a:ea typeface="標楷體"/>
                <a:cs typeface="Times New Roman"/>
              </a:rPr>
              <a:t>（以</a:t>
            </a:r>
            <a:r>
              <a:rPr lang="en-US" sz="1500">
                <a:latin typeface="Times New Roman"/>
                <a:ea typeface="標楷體"/>
                <a:cs typeface="Times New Roman"/>
              </a:rPr>
              <a:t>112</a:t>
            </a:r>
            <a:r>
              <a:rPr lang="zh-TW" altLang="en-US" sz="1500">
                <a:latin typeface="Times New Roman"/>
                <a:ea typeface="標楷體"/>
                <a:cs typeface="Times New Roman"/>
              </a:rPr>
              <a:t>年國中教育會考為例）</a:t>
            </a:r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2FFB0754-99AC-4F7E-9B19-7D5CAB588047}"/>
              </a:ext>
            </a:extLst>
          </p:cNvPr>
          <p:cNvSpPr/>
          <p:nvPr/>
        </p:nvSpPr>
        <p:spPr>
          <a:xfrm>
            <a:off x="6530976" y="4143376"/>
            <a:ext cx="595313" cy="16192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noFill/>
          <a:ln w="28575" cap="flat">
            <a:solidFill>
              <a:srgbClr val="0000FF"/>
            </a:solidFill>
            <a:prstDash val="solid"/>
            <a:miter/>
          </a:ln>
        </p:spPr>
        <p:txBody>
          <a:bodyPr lIns="68580" tIns="34290" rIns="68580" bIns="34290" anchor="ctr" anchorCtr="1"/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cxnSp>
        <p:nvCxnSpPr>
          <p:cNvPr id="21509" name="直線單箭頭接點 4">
            <a:extLst>
              <a:ext uri="{FF2B5EF4-FFF2-40B4-BE49-F238E27FC236}">
                <a16:creationId xmlns:a16="http://schemas.microsoft.com/office/drawing/2014/main" id="{A19B1104-685E-430B-B9DD-0D6610F39A1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791325" y="1987550"/>
            <a:ext cx="14288" cy="2139950"/>
          </a:xfrm>
          <a:prstGeom prst="straightConnector1">
            <a:avLst/>
          </a:prstGeom>
          <a:noFill/>
          <a:ln w="38103">
            <a:solidFill>
              <a:srgbClr val="0000FF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0" name="直線單箭頭接點 5">
            <a:extLst>
              <a:ext uri="{FF2B5EF4-FFF2-40B4-BE49-F238E27FC236}">
                <a16:creationId xmlns:a16="http://schemas.microsoft.com/office/drawing/2014/main" id="{1C9AD1AE-1F10-47B2-BE22-89FB4187391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097213" y="4225925"/>
            <a:ext cx="3402012" cy="0"/>
          </a:xfrm>
          <a:prstGeom prst="straightConnector1">
            <a:avLst/>
          </a:prstGeom>
          <a:noFill/>
          <a:ln w="38103">
            <a:solidFill>
              <a:srgbClr val="0000FF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文字方塊 8">
            <a:extLst>
              <a:ext uri="{FF2B5EF4-FFF2-40B4-BE49-F238E27FC236}">
                <a16:creationId xmlns:a16="http://schemas.microsoft.com/office/drawing/2014/main" id="{D6C22DEA-56F1-4959-AF5D-B964BD38BD5C}"/>
              </a:ext>
            </a:extLst>
          </p:cNvPr>
          <p:cNvSpPr txBox="1"/>
          <p:nvPr/>
        </p:nvSpPr>
        <p:spPr>
          <a:xfrm>
            <a:off x="7848600" y="3878263"/>
            <a:ext cx="2605088" cy="692150"/>
          </a:xfrm>
          <a:prstGeom prst="rect">
            <a:avLst/>
          </a:prstGeom>
          <a:noFill/>
          <a:ln cap="flat">
            <a:noFill/>
          </a:ln>
        </p:spPr>
        <p:txBody>
          <a:bodyPr lIns="68580" tIns="34290" rIns="68580" bIns="34290">
            <a:spAutoFit/>
          </a:bodyPr>
          <a:lstStyle/>
          <a:p>
            <a:pPr algn="just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1350" kern="0">
                <a:solidFill>
                  <a:srgbClr val="000000"/>
                </a:solidFill>
                <a:latin typeface="Times New Roman" pitchFamily="18"/>
                <a:ea typeface="標楷體" pitchFamily="65"/>
              </a:rPr>
              <a:t>選擇題答對</a:t>
            </a:r>
            <a:r>
              <a:rPr lang="en-US" sz="1350" kern="0">
                <a:solidFill>
                  <a:srgbClr val="000000"/>
                </a:solidFill>
                <a:latin typeface="Times New Roman" pitchFamily="18"/>
                <a:ea typeface="標楷體" pitchFamily="65"/>
              </a:rPr>
              <a:t> 15 </a:t>
            </a:r>
            <a:r>
              <a:rPr lang="zh-TW" altLang="en-US" sz="1350" kern="0">
                <a:solidFill>
                  <a:srgbClr val="000000"/>
                </a:solidFill>
                <a:latin typeface="Times New Roman" pitchFamily="18"/>
                <a:ea typeface="標楷體" pitchFamily="65"/>
              </a:rPr>
              <a:t>題，且</a:t>
            </a:r>
            <a:r>
              <a:rPr lang="en-US" sz="1350" kern="0">
                <a:solidFill>
                  <a:srgbClr val="000000"/>
                </a:solidFill>
                <a:latin typeface="Times New Roman" pitchFamily="18"/>
                <a:ea typeface="標楷體" pitchFamily="65"/>
              </a:rPr>
              <a:t> 2 </a:t>
            </a:r>
            <a:r>
              <a:rPr lang="zh-TW" altLang="en-US" sz="1350" kern="0">
                <a:solidFill>
                  <a:srgbClr val="000000"/>
                </a:solidFill>
                <a:latin typeface="Times New Roman" pitchFamily="18"/>
                <a:ea typeface="標楷體" pitchFamily="65"/>
              </a:rPr>
              <a:t>題非選擇題合計得</a:t>
            </a:r>
            <a:r>
              <a:rPr lang="en-US" sz="1350" kern="0">
                <a:solidFill>
                  <a:srgbClr val="000000"/>
                </a:solidFill>
                <a:latin typeface="Times New Roman" pitchFamily="18"/>
                <a:ea typeface="標楷體" pitchFamily="65"/>
              </a:rPr>
              <a:t> 5 </a:t>
            </a:r>
            <a:r>
              <a:rPr lang="zh-TW" altLang="en-US" sz="1350" kern="0">
                <a:solidFill>
                  <a:srgbClr val="000000"/>
                </a:solidFill>
                <a:latin typeface="Times New Roman" pitchFamily="18"/>
                <a:ea typeface="標楷體" pitchFamily="65"/>
              </a:rPr>
              <a:t>級分者，其數學科表現屬於基礎等級並標示為</a:t>
            </a:r>
            <a:r>
              <a:rPr lang="en-US" sz="1350" kern="0">
                <a:solidFill>
                  <a:srgbClr val="000000"/>
                </a:solidFill>
                <a:latin typeface="Times New Roman" pitchFamily="18"/>
                <a:ea typeface="標楷體" pitchFamily="65"/>
              </a:rPr>
              <a:t>B+</a:t>
            </a:r>
            <a:r>
              <a:rPr lang="zh-TW" altLang="en-US" sz="1350" kern="0">
                <a:solidFill>
                  <a:srgbClr val="000000"/>
                </a:solidFill>
                <a:latin typeface="Times New Roman" pitchFamily="18"/>
                <a:ea typeface="標楷體" pitchFamily="65"/>
              </a:rPr>
              <a:t>。</a:t>
            </a:r>
            <a:endParaRPr lang="en-US" sz="1350" kern="0">
              <a:solidFill>
                <a:srgbClr val="000000"/>
              </a:solidFill>
              <a:latin typeface="Times New Roman" pitchFamily="18"/>
              <a:ea typeface="標楷體" pitchFamily="65"/>
            </a:endParaRPr>
          </a:p>
        </p:txBody>
      </p:sp>
      <p:sp>
        <p:nvSpPr>
          <p:cNvPr id="8" name="投影片編號版面配置區 1">
            <a:extLst>
              <a:ext uri="{FF2B5EF4-FFF2-40B4-BE49-F238E27FC236}">
                <a16:creationId xmlns:a16="http://schemas.microsoft.com/office/drawing/2014/main" id="{3EA9E410-5883-4880-A2E6-914DF258C736}"/>
              </a:ext>
            </a:extLst>
          </p:cNvPr>
          <p:cNvSpPr txBox="1"/>
          <p:nvPr/>
        </p:nvSpPr>
        <p:spPr>
          <a:xfrm>
            <a:off x="10320338" y="5645150"/>
            <a:ext cx="393700" cy="273050"/>
          </a:xfrm>
          <a:prstGeom prst="rect">
            <a:avLst/>
          </a:prstGeom>
          <a:noFill/>
          <a:ln cap="flat">
            <a:noFill/>
          </a:ln>
        </p:spPr>
        <p:txBody>
          <a:bodyPr lIns="68580" tIns="34290" rIns="68580" bIns="34290" anchor="ctr"/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1674203-7A06-44EF-82E5-A970DEDD3801}" type="slidenum">
              <a:rPr sz="1350" kern="0">
                <a:solidFill>
                  <a:srgbClr val="000000"/>
                </a:solidFill>
              </a:rPr>
              <a:pPr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16</a:t>
            </a:fld>
            <a:endParaRPr lang="zh-TW" altLang="en-US" sz="1200" kern="0">
              <a:solidFill>
                <a:srgbClr val="000000"/>
              </a:solidFill>
              <a:latin typeface="Arial" pitchFamily="34"/>
              <a:ea typeface="標楷體" pitchFamily="65"/>
              <a:cs typeface="Arial" pitchFamily="34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標題 1">
            <a:extLst>
              <a:ext uri="{FF2B5EF4-FFF2-40B4-BE49-F238E27FC236}">
                <a16:creationId xmlns:a16="http://schemas.microsoft.com/office/drawing/2014/main" id="{E731E9C7-93E6-4B55-AA29-245114034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351633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升學報名資訊</a:t>
            </a:r>
          </a:p>
        </p:txBody>
      </p:sp>
      <p:sp>
        <p:nvSpPr>
          <p:cNvPr id="23555" name="內容版面配置區 2">
            <a:extLst>
              <a:ext uri="{FF2B5EF4-FFF2-40B4-BE49-F238E27FC236}">
                <a16:creationId xmlns:a16="http://schemas.microsoft.com/office/drawing/2014/main" id="{75D686C0-016F-4156-906D-5C511165C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9938" y="1414464"/>
            <a:ext cx="8229600" cy="1006475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建德國中網站   升學專區  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113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學年度升學資訊</a:t>
            </a:r>
            <a:br>
              <a:rPr lang="en-US" altLang="zh-TW" sz="31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100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https://jdjh.kl.edu.tw/</a:t>
            </a:r>
            <a:endParaRPr lang="en-US" altLang="zh-TW" sz="3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3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3556" name="投影片編號版面配置區 3">
            <a:extLst>
              <a:ext uri="{FF2B5EF4-FFF2-40B4-BE49-F238E27FC236}">
                <a16:creationId xmlns:a16="http://schemas.microsoft.com/office/drawing/2014/main" id="{6DC11362-EF37-498D-9B9C-8AF9D0771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11E737D-4891-4C52-B7F3-854F787D08D7}" type="slidenum">
              <a:rPr lang="zh-TW" altLang="en-US" sz="1200">
                <a:solidFill>
                  <a:srgbClr val="89898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zh-TW" altLang="en-US" sz="1200">
              <a:solidFill>
                <a:srgbClr val="898989"/>
              </a:solidFill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  <p:sp>
        <p:nvSpPr>
          <p:cNvPr id="6" name="箭號: 向右 5">
            <a:extLst>
              <a:ext uri="{FF2B5EF4-FFF2-40B4-BE49-F238E27FC236}">
                <a16:creationId xmlns:a16="http://schemas.microsoft.com/office/drawing/2014/main" id="{B899BC05-AAD9-47CD-86AC-10B2B9AFDF6C}"/>
              </a:ext>
            </a:extLst>
          </p:cNvPr>
          <p:cNvSpPr/>
          <p:nvPr/>
        </p:nvSpPr>
        <p:spPr>
          <a:xfrm>
            <a:off x="4549428" y="1608139"/>
            <a:ext cx="431800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sp>
        <p:nvSpPr>
          <p:cNvPr id="15" name="箭號: 向右 14">
            <a:extLst>
              <a:ext uri="{FF2B5EF4-FFF2-40B4-BE49-F238E27FC236}">
                <a16:creationId xmlns:a16="http://schemas.microsoft.com/office/drawing/2014/main" id="{C6A3AF8C-BD52-4106-B648-4A47B5FB352B}"/>
              </a:ext>
            </a:extLst>
          </p:cNvPr>
          <p:cNvSpPr/>
          <p:nvPr/>
        </p:nvSpPr>
        <p:spPr>
          <a:xfrm>
            <a:off x="6502400" y="1556896"/>
            <a:ext cx="431800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23559" name="圖片 3">
            <a:extLst>
              <a:ext uri="{FF2B5EF4-FFF2-40B4-BE49-F238E27FC236}">
                <a16:creationId xmlns:a16="http://schemas.microsoft.com/office/drawing/2014/main" id="{E616C1AE-1733-46CD-98DC-64A33608F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567" y="2614614"/>
            <a:ext cx="9561646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: 圓角 2">
            <a:extLst>
              <a:ext uri="{FF2B5EF4-FFF2-40B4-BE49-F238E27FC236}">
                <a16:creationId xmlns:a16="http://schemas.microsoft.com/office/drawing/2014/main" id="{0D819419-5F5D-4D0F-A811-5140E2B74ED9}"/>
              </a:ext>
            </a:extLst>
          </p:cNvPr>
          <p:cNvSpPr/>
          <p:nvPr/>
        </p:nvSpPr>
        <p:spPr>
          <a:xfrm>
            <a:off x="1139825" y="4277518"/>
            <a:ext cx="1800225" cy="38576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sp>
        <p:nvSpPr>
          <p:cNvPr id="23561" name="文字方塊 3">
            <a:extLst>
              <a:ext uri="{FF2B5EF4-FFF2-40B4-BE49-F238E27FC236}">
                <a16:creationId xmlns:a16="http://schemas.microsoft.com/office/drawing/2014/main" id="{FC6D3FDF-1E07-4AA6-9A4D-2C089D168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" y="3408759"/>
            <a:ext cx="2946400" cy="40005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2000" b="1"/>
              <a:t>2.</a:t>
            </a:r>
            <a:r>
              <a:rPr lang="zh-TW" altLang="en-US" sz="2000" b="1"/>
              <a:t> </a:t>
            </a:r>
            <a:r>
              <a:rPr lang="en-US" altLang="zh-TW" sz="2000" b="1"/>
              <a:t>113</a:t>
            </a:r>
            <a:r>
              <a:rPr lang="zh-TW" altLang="en-US" sz="2000" b="1"/>
              <a:t>學年度升學資訊</a:t>
            </a:r>
          </a:p>
        </p:txBody>
      </p:sp>
      <p:sp>
        <p:nvSpPr>
          <p:cNvPr id="10" name="文字方塊 3">
            <a:extLst>
              <a:ext uri="{FF2B5EF4-FFF2-40B4-BE49-F238E27FC236}">
                <a16:creationId xmlns:a16="http://schemas.microsoft.com/office/drawing/2014/main" id="{35AC3A4A-462F-4270-BEBF-8A6440489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" y="2765229"/>
            <a:ext cx="2882900" cy="40005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2000" b="1"/>
              <a:t>1.</a:t>
            </a:r>
            <a:r>
              <a:rPr lang="zh-TW" altLang="en-US" sz="2000" b="1"/>
              <a:t>左上角升學專區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標題 1">
            <a:extLst>
              <a:ext uri="{FF2B5EF4-FFF2-40B4-BE49-F238E27FC236}">
                <a16:creationId xmlns:a16="http://schemas.microsoft.com/office/drawing/2014/main" id="{3F0760A0-3512-403C-88A5-01EED9B2A5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2889" y="457200"/>
            <a:ext cx="6626225" cy="476250"/>
          </a:xfrm>
        </p:spPr>
        <p:txBody>
          <a:bodyPr/>
          <a:lstStyle/>
          <a:p>
            <a:r>
              <a:rPr lang="zh-TW" alt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基北區入學管道</a:t>
            </a:r>
          </a:p>
        </p:txBody>
      </p:sp>
      <p:pic>
        <p:nvPicPr>
          <p:cNvPr id="24587" name="圖片 13">
            <a:extLst>
              <a:ext uri="{FF2B5EF4-FFF2-40B4-BE49-F238E27FC236}">
                <a16:creationId xmlns:a16="http://schemas.microsoft.com/office/drawing/2014/main" id="{80647A73-6071-4602-93F4-7B1896A24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0" y="3624263"/>
            <a:ext cx="338138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群組 1">
            <a:extLst>
              <a:ext uri="{FF2B5EF4-FFF2-40B4-BE49-F238E27FC236}">
                <a16:creationId xmlns:a16="http://schemas.microsoft.com/office/drawing/2014/main" id="{FDA6D127-FCD6-428C-8DC0-63CED94F4F99}"/>
              </a:ext>
            </a:extLst>
          </p:cNvPr>
          <p:cNvGrpSpPr/>
          <p:nvPr/>
        </p:nvGrpSpPr>
        <p:grpSpPr>
          <a:xfrm>
            <a:off x="790633" y="1161159"/>
            <a:ext cx="10610733" cy="5618781"/>
            <a:chOff x="1700214" y="1417638"/>
            <a:chExt cx="8764587" cy="4506912"/>
          </a:xfrm>
        </p:grpSpPr>
        <p:pic>
          <p:nvPicPr>
            <p:cNvPr id="24579" name="圖片 3">
              <a:extLst>
                <a:ext uri="{FF2B5EF4-FFF2-40B4-BE49-F238E27FC236}">
                  <a16:creationId xmlns:a16="http://schemas.microsoft.com/office/drawing/2014/main" id="{4A9B2062-68F6-4D93-B770-2AB17005DD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0214" y="1417638"/>
              <a:ext cx="8764587" cy="4506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框架 5">
              <a:extLst>
                <a:ext uri="{FF2B5EF4-FFF2-40B4-BE49-F238E27FC236}">
                  <a16:creationId xmlns:a16="http://schemas.microsoft.com/office/drawing/2014/main" id="{E85E2C6B-5569-4585-8415-E960E41D4433}"/>
                </a:ext>
              </a:extLst>
            </p:cNvPr>
            <p:cNvSpPr/>
            <p:nvPr/>
          </p:nvSpPr>
          <p:spPr>
            <a:xfrm>
              <a:off x="5087938" y="2538414"/>
              <a:ext cx="647700" cy="674687"/>
            </a:xfrm>
            <a:prstGeom prst="fram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24581" name="文字方塊 3">
              <a:extLst>
                <a:ext uri="{FF2B5EF4-FFF2-40B4-BE49-F238E27FC236}">
                  <a16:creationId xmlns:a16="http://schemas.microsoft.com/office/drawing/2014/main" id="{66C50CB4-D1BB-49F4-B609-3AE4DC28A4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38750" y="2138363"/>
              <a:ext cx="363538" cy="4000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TW" sz="2000" b="1">
                  <a:solidFill>
                    <a:srgbClr val="002060"/>
                  </a:solidFill>
                </a:rPr>
                <a:t>1</a:t>
              </a:r>
              <a:endParaRPr lang="zh-TW" altLang="en-US" sz="2000" b="1">
                <a:solidFill>
                  <a:srgbClr val="002060"/>
                </a:solidFill>
              </a:endParaRPr>
            </a:p>
          </p:txBody>
        </p:sp>
        <p:sp>
          <p:nvSpPr>
            <p:cNvPr id="8" name="框架 7">
              <a:extLst>
                <a:ext uri="{FF2B5EF4-FFF2-40B4-BE49-F238E27FC236}">
                  <a16:creationId xmlns:a16="http://schemas.microsoft.com/office/drawing/2014/main" id="{5F5AE2FF-18DC-47A0-93D6-225D106EDC22}"/>
                </a:ext>
              </a:extLst>
            </p:cNvPr>
            <p:cNvSpPr/>
            <p:nvPr/>
          </p:nvSpPr>
          <p:spPr>
            <a:xfrm>
              <a:off x="5753101" y="2538414"/>
              <a:ext cx="968375" cy="746125"/>
            </a:xfrm>
            <a:prstGeom prst="fram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24583" name="文字方塊 3">
              <a:extLst>
                <a:ext uri="{FF2B5EF4-FFF2-40B4-BE49-F238E27FC236}">
                  <a16:creationId xmlns:a16="http://schemas.microsoft.com/office/drawing/2014/main" id="{714A906E-6D94-4321-AA05-9BD1254574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54726" y="2139950"/>
              <a:ext cx="365125" cy="4000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TW" sz="2000" b="1">
                  <a:solidFill>
                    <a:srgbClr val="002060"/>
                  </a:solidFill>
                </a:rPr>
                <a:t>2</a:t>
              </a:r>
              <a:endParaRPr lang="zh-TW" altLang="en-US" sz="2000" b="1">
                <a:solidFill>
                  <a:srgbClr val="002060"/>
                </a:solidFill>
              </a:endParaRPr>
            </a:p>
          </p:txBody>
        </p:sp>
        <p:sp>
          <p:nvSpPr>
            <p:cNvPr id="10" name="框架 9">
              <a:extLst>
                <a:ext uri="{FF2B5EF4-FFF2-40B4-BE49-F238E27FC236}">
                  <a16:creationId xmlns:a16="http://schemas.microsoft.com/office/drawing/2014/main" id="{37F9AB93-DD55-4C8B-9F78-51F808E7FEEC}"/>
                </a:ext>
              </a:extLst>
            </p:cNvPr>
            <p:cNvSpPr/>
            <p:nvPr/>
          </p:nvSpPr>
          <p:spPr>
            <a:xfrm>
              <a:off x="7751764" y="2538414"/>
              <a:ext cx="865187" cy="746125"/>
            </a:xfrm>
            <a:prstGeom prst="fram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24585" name="文字方塊 3">
              <a:extLst>
                <a:ext uri="{FF2B5EF4-FFF2-40B4-BE49-F238E27FC236}">
                  <a16:creationId xmlns:a16="http://schemas.microsoft.com/office/drawing/2014/main" id="{7D10F3C3-6F73-4DB2-A6A9-AF7C879BBA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34339" y="2205038"/>
              <a:ext cx="365125" cy="4000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TW" sz="2000" b="1">
                  <a:solidFill>
                    <a:srgbClr val="002060"/>
                  </a:solidFill>
                </a:rPr>
                <a:t>3</a:t>
              </a:r>
              <a:endParaRPr lang="zh-TW" altLang="en-US" sz="2000" b="1">
                <a:solidFill>
                  <a:srgbClr val="002060"/>
                </a:solidFill>
              </a:endParaRPr>
            </a:p>
          </p:txBody>
        </p:sp>
        <p:sp>
          <p:nvSpPr>
            <p:cNvPr id="13" name="框架 12">
              <a:extLst>
                <a:ext uri="{FF2B5EF4-FFF2-40B4-BE49-F238E27FC236}">
                  <a16:creationId xmlns:a16="http://schemas.microsoft.com/office/drawing/2014/main" id="{BC597C7D-2019-49B3-9E66-6520B5C19B46}"/>
                </a:ext>
              </a:extLst>
            </p:cNvPr>
            <p:cNvSpPr/>
            <p:nvPr/>
          </p:nvSpPr>
          <p:spPr>
            <a:xfrm>
              <a:off x="5403850" y="3644900"/>
              <a:ext cx="349250" cy="2160588"/>
            </a:xfrm>
            <a:prstGeom prst="fram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框架 15">
              <a:extLst>
                <a:ext uri="{FF2B5EF4-FFF2-40B4-BE49-F238E27FC236}">
                  <a16:creationId xmlns:a16="http://schemas.microsoft.com/office/drawing/2014/main" id="{85BAA825-DDDB-4CD0-A8CA-B271404BB423}"/>
                </a:ext>
              </a:extLst>
            </p:cNvPr>
            <p:cNvSpPr/>
            <p:nvPr/>
          </p:nvSpPr>
          <p:spPr>
            <a:xfrm>
              <a:off x="7704139" y="3490913"/>
              <a:ext cx="350837" cy="2025650"/>
            </a:xfrm>
            <a:prstGeom prst="fram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4" name="框架 13">
            <a:extLst>
              <a:ext uri="{FF2B5EF4-FFF2-40B4-BE49-F238E27FC236}">
                <a16:creationId xmlns:a16="http://schemas.microsoft.com/office/drawing/2014/main" id="{6973F0F8-64B3-4772-A2FC-145D6A814017}"/>
              </a:ext>
            </a:extLst>
          </p:cNvPr>
          <p:cNvSpPr/>
          <p:nvPr/>
        </p:nvSpPr>
        <p:spPr>
          <a:xfrm>
            <a:off x="6426732" y="3937893"/>
            <a:ext cx="422815" cy="2267598"/>
          </a:xfrm>
          <a:prstGeom prst="fram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標題 1">
            <a:extLst>
              <a:ext uri="{FF2B5EF4-FFF2-40B4-BE49-F238E27FC236}">
                <a16:creationId xmlns:a16="http://schemas.microsoft.com/office/drawing/2014/main" id="{5B588CC8-5FCA-4B2D-9999-E1451F0F0B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4289" y="692150"/>
            <a:ext cx="6651625" cy="476250"/>
          </a:xfrm>
        </p:spPr>
        <p:txBody>
          <a:bodyPr/>
          <a:lstStyle/>
          <a:p>
            <a:r>
              <a:rPr lang="zh-TW" alt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基北免總積分</a:t>
            </a:r>
            <a:r>
              <a:rPr lang="en-US" altLang="zh-TW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108</a:t>
            </a:r>
            <a:r>
              <a:rPr lang="zh-TW" alt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分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B919C78-F4CC-49CA-9D3E-F0CE921B4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730" y="1472208"/>
            <a:ext cx="8608741" cy="51928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114300">
            <a:bevelT w="215900" h="101600"/>
          </a:sp3d>
        </p:spPr>
      </p:pic>
      <p:sp>
        <p:nvSpPr>
          <p:cNvPr id="25604" name="文字方塊 2">
            <a:extLst>
              <a:ext uri="{FF2B5EF4-FFF2-40B4-BE49-F238E27FC236}">
                <a16:creationId xmlns:a16="http://schemas.microsoft.com/office/drawing/2014/main" id="{9B7F9B9A-020F-4FAA-9497-218072BDB4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9659" y="4477641"/>
            <a:ext cx="38846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b="1" dirty="0">
                <a:solidFill>
                  <a:srgbClr val="002060"/>
                </a:solidFill>
              </a:rPr>
              <a:t>超額比序項目：</a:t>
            </a:r>
          </a:p>
          <a:p>
            <a:r>
              <a:rPr lang="zh-TW" altLang="en-US" b="1" dirty="0">
                <a:solidFill>
                  <a:srgbClr val="002060"/>
                </a:solidFill>
              </a:rPr>
              <a:t>比序項目包括志願序、多元學習表現</a:t>
            </a:r>
            <a:r>
              <a:rPr lang="en-US" altLang="zh-TW" b="1" dirty="0">
                <a:solidFill>
                  <a:srgbClr val="002060"/>
                </a:solidFill>
              </a:rPr>
              <a:t>(</a:t>
            </a:r>
            <a:r>
              <a:rPr lang="zh-TW" altLang="en-US" b="1" dirty="0">
                <a:solidFill>
                  <a:srgbClr val="002060"/>
                </a:solidFill>
              </a:rPr>
              <a:t>含均衡學習、服務學習</a:t>
            </a:r>
            <a:r>
              <a:rPr lang="en-US" altLang="zh-TW" b="1" dirty="0">
                <a:solidFill>
                  <a:srgbClr val="002060"/>
                </a:solidFill>
              </a:rPr>
              <a:t>)</a:t>
            </a:r>
            <a:r>
              <a:rPr lang="zh-TW" altLang="en-US" b="1" dirty="0">
                <a:solidFill>
                  <a:srgbClr val="002060"/>
                </a:solidFill>
              </a:rPr>
              <a:t>、</a:t>
            </a:r>
          </a:p>
          <a:p>
            <a:r>
              <a:rPr lang="zh-TW" altLang="en-US" b="1" dirty="0">
                <a:solidFill>
                  <a:srgbClr val="002060"/>
                </a:solidFill>
              </a:rPr>
              <a:t>國中教育會考。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內容版面配置區 2">
            <a:extLst>
              <a:ext uri="{FF2B5EF4-FFF2-40B4-BE49-F238E27FC236}">
                <a16:creationId xmlns:a16="http://schemas.microsoft.com/office/drawing/2014/main" id="{7C10AC61-B2B8-4F7A-9A19-47E1EE7050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5664" y="1600201"/>
            <a:ext cx="8074025" cy="4195763"/>
          </a:xfrm>
        </p:spPr>
        <p:txBody>
          <a:bodyPr/>
          <a:lstStyle/>
          <a:p>
            <a:pPr eaLnBrk="1" hangingPunct="1"/>
            <a:r>
              <a:rPr lang="zh-TW" altLang="en-US" b="1">
                <a:solidFill>
                  <a:srgbClr val="6600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學生：</a:t>
            </a:r>
            <a:r>
              <a:rPr lang="zh-TW" altLang="zh-TW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了解</a:t>
            </a:r>
            <a:r>
              <a:rPr lang="zh-TW" altLang="en-US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自己的學力水準</a:t>
            </a:r>
            <a:r>
              <a:rPr lang="zh-TW" altLang="zh-TW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，並為下一學習階段作準備。</a:t>
            </a:r>
            <a:endParaRPr lang="en-US" altLang="zh-TW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/>
            <a:r>
              <a:rPr lang="zh-TW" altLang="en-US" b="1">
                <a:solidFill>
                  <a:srgbClr val="6600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國中：</a:t>
            </a:r>
            <a:r>
              <a:rPr lang="zh-TW" altLang="zh-TW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參酌教育會考評量結果，</a:t>
            </a:r>
            <a:r>
              <a:rPr lang="zh-TW" altLang="en-US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了解學生學力水準，</a:t>
            </a:r>
            <a:r>
              <a:rPr lang="zh-TW" altLang="zh-TW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提供升學選擇之建議，輔導學生適性入學 </a:t>
            </a:r>
            <a:r>
              <a:rPr lang="zh-TW" altLang="en-US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/>
            <a:r>
              <a:rPr lang="zh-TW" altLang="en-US" b="1">
                <a:solidFill>
                  <a:srgbClr val="6600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高中、 職及五專：</a:t>
            </a:r>
            <a:r>
              <a:rPr lang="zh-TW" altLang="en-US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了解學生學力水準，作為</a:t>
            </a:r>
            <a:r>
              <a:rPr lang="zh-TW" altLang="zh-TW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新生學習輔導</a:t>
            </a:r>
            <a:r>
              <a:rPr lang="zh-TW" altLang="en-US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altLang="zh-TW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參</a:t>
            </a:r>
            <a:r>
              <a:rPr lang="zh-TW" altLang="en-US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考依據。</a:t>
            </a:r>
            <a:endParaRPr lang="en-US" altLang="zh-TW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/>
            <a:r>
              <a:rPr lang="zh-TW" altLang="zh-TW" b="1">
                <a:solidFill>
                  <a:srgbClr val="6600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教育主管機關</a:t>
            </a:r>
            <a:r>
              <a:rPr lang="zh-TW" altLang="en-US" b="1">
                <a:solidFill>
                  <a:srgbClr val="6600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zh-TW" altLang="en-US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追蹤及瞭解歷年國中畢業生學力狀況，</a:t>
            </a:r>
            <a:r>
              <a:rPr lang="zh-TW" altLang="zh-TW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進行適當地補強</a:t>
            </a:r>
            <a:r>
              <a:rPr lang="zh-TW" altLang="en-US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zh-TW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確保學生學力品質</a:t>
            </a:r>
            <a:r>
              <a:rPr lang="zh-TW" altLang="en-US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TW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7172" name="投影片編號版面配置區 3">
            <a:extLst>
              <a:ext uri="{FF2B5EF4-FFF2-40B4-BE49-F238E27FC236}">
                <a16:creationId xmlns:a16="http://schemas.microsoft.com/office/drawing/2014/main" id="{E0F8846D-AAAC-4AD0-B57E-F5386C31F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6C468C4-A0EA-4E88-980B-7DB03A1985FA}" type="slidenum">
              <a:rPr lang="zh-TW" altLang="en-US" sz="1200">
                <a:solidFill>
                  <a:srgbClr val="89898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zh-TW" altLang="en-US" sz="1200">
              <a:solidFill>
                <a:srgbClr val="898989"/>
              </a:solidFill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E3061494-9AC7-4FE5-80FD-78F06719AA5F}"/>
              </a:ext>
            </a:extLst>
          </p:cNvPr>
          <p:cNvSpPr/>
          <p:nvPr/>
        </p:nvSpPr>
        <p:spPr>
          <a:xfrm>
            <a:off x="1458952" y="487545"/>
            <a:ext cx="780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為什麼要考國中教育會考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標題 1">
            <a:extLst>
              <a:ext uri="{FF2B5EF4-FFF2-40B4-BE49-F238E27FC236}">
                <a16:creationId xmlns:a16="http://schemas.microsoft.com/office/drawing/2014/main" id="{1B4EBC6E-78C1-4025-AA24-F0D447D429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6525" y="692150"/>
            <a:ext cx="6838950" cy="476250"/>
          </a:xfrm>
        </p:spPr>
        <p:txBody>
          <a:bodyPr/>
          <a:lstStyle/>
          <a:p>
            <a:r>
              <a:rPr lang="zh-TW" alt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基北免多元學習表現</a:t>
            </a:r>
          </a:p>
        </p:txBody>
      </p:sp>
      <p:pic>
        <p:nvPicPr>
          <p:cNvPr id="26627" name="圖片 2">
            <a:extLst>
              <a:ext uri="{FF2B5EF4-FFF2-40B4-BE49-F238E27FC236}">
                <a16:creationId xmlns:a16="http://schemas.microsoft.com/office/drawing/2014/main" id="{1F4CEECE-CED4-467A-8D3F-535E5FCC2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58" y="1628776"/>
            <a:ext cx="10447859" cy="4975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標題 1">
            <a:extLst>
              <a:ext uri="{FF2B5EF4-FFF2-40B4-BE49-F238E27FC236}">
                <a16:creationId xmlns:a16="http://schemas.microsoft.com/office/drawing/2014/main" id="{AF2E1D0E-2724-4E41-A949-5C2E39D5F1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3039" y="1017588"/>
            <a:ext cx="5826125" cy="476250"/>
          </a:xfrm>
        </p:spPr>
        <p:txBody>
          <a:bodyPr/>
          <a:lstStyle/>
          <a:p>
            <a:r>
              <a:rPr lang="zh-TW" alt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基北免志願序</a:t>
            </a:r>
          </a:p>
        </p:txBody>
      </p:sp>
      <p:pic>
        <p:nvPicPr>
          <p:cNvPr id="27651" name="圖片 2">
            <a:extLst>
              <a:ext uri="{FF2B5EF4-FFF2-40B4-BE49-F238E27FC236}">
                <a16:creationId xmlns:a16="http://schemas.microsoft.com/office/drawing/2014/main" id="{92E3B1F1-D343-4C62-AC6D-98363FD35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1" y="1700213"/>
            <a:ext cx="10277314" cy="3630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文字方塊 4">
            <a:extLst>
              <a:ext uri="{FF2B5EF4-FFF2-40B4-BE49-F238E27FC236}">
                <a16:creationId xmlns:a16="http://schemas.microsoft.com/office/drawing/2014/main" id="{E4AA37C0-B9E5-41AA-A9D1-97CEEC708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3740" y="5710858"/>
            <a:ext cx="833019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100" dirty="0">
                <a:solidFill>
                  <a:srgbClr val="FF0000"/>
                </a:solidFill>
              </a:rPr>
              <a:t>★ </a:t>
            </a:r>
            <a:r>
              <a:rPr lang="zh-TW" altLang="en-US" sz="2800" dirty="0">
                <a:highlight>
                  <a:srgbClr val="FFFFCC"/>
                </a:highlight>
              </a:rPr>
              <a:t>同校，兩個以上科別連續選填，則視為同一志願</a:t>
            </a:r>
            <a:endParaRPr lang="en-US" altLang="zh-TW" sz="2800" dirty="0">
              <a:highlight>
                <a:srgbClr val="FFFFCC"/>
              </a:highlight>
            </a:endParaRPr>
          </a:p>
          <a:p>
            <a:pPr algn="r"/>
            <a:r>
              <a:rPr lang="zh-TW" altLang="en-US" sz="2800" dirty="0">
                <a:highlight>
                  <a:srgbClr val="FFFFCC"/>
                </a:highlight>
              </a:rPr>
              <a:t>（綜合高中、高職適用）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標題 1">
            <a:extLst>
              <a:ext uri="{FF2B5EF4-FFF2-40B4-BE49-F238E27FC236}">
                <a16:creationId xmlns:a16="http://schemas.microsoft.com/office/drawing/2014/main" id="{6D8FE4FA-459E-4792-B28C-47D5E8626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2668" y="341315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基北免會考積分</a:t>
            </a:r>
          </a:p>
        </p:txBody>
      </p:sp>
      <p:sp>
        <p:nvSpPr>
          <p:cNvPr id="28675" name="投影片編號版面配置區 3">
            <a:extLst>
              <a:ext uri="{FF2B5EF4-FFF2-40B4-BE49-F238E27FC236}">
                <a16:creationId xmlns:a16="http://schemas.microsoft.com/office/drawing/2014/main" id="{A3D197A2-7F59-44F0-88F3-2D5004DD13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699C19F-3744-4B01-A857-E2D3AB75104F}" type="slidenum">
              <a:rPr lang="zh-TW" altLang="en-US" smtClean="0"/>
              <a:pPr/>
              <a:t>22</a:t>
            </a:fld>
            <a:endParaRPr lang="zh-TW" altLang="en-US"/>
          </a:p>
        </p:txBody>
      </p:sp>
      <p:pic>
        <p:nvPicPr>
          <p:cNvPr id="28676" name="圖片 4">
            <a:extLst>
              <a:ext uri="{FF2B5EF4-FFF2-40B4-BE49-F238E27FC236}">
                <a16:creationId xmlns:a16="http://schemas.microsoft.com/office/drawing/2014/main" id="{2EF5208D-8F0C-43B7-BBCB-7E66623A7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70" y="1666878"/>
            <a:ext cx="10515600" cy="4709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標題 1">
            <a:extLst>
              <a:ext uri="{FF2B5EF4-FFF2-40B4-BE49-F238E27FC236}">
                <a16:creationId xmlns:a16="http://schemas.microsoft.com/office/drawing/2014/main" id="{20EC8A9F-320B-45C1-BCE5-A5FF7913E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2889" y="549275"/>
            <a:ext cx="5826125" cy="476250"/>
          </a:xfrm>
        </p:spPr>
        <p:txBody>
          <a:bodyPr/>
          <a:lstStyle/>
          <a:p>
            <a:pPr algn="l"/>
            <a:r>
              <a:rPr lang="zh-TW" alt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基北免超額比序</a:t>
            </a:r>
          </a:p>
        </p:txBody>
      </p:sp>
      <p:pic>
        <p:nvPicPr>
          <p:cNvPr id="29699" name="圖片 3">
            <a:extLst>
              <a:ext uri="{FF2B5EF4-FFF2-40B4-BE49-F238E27FC236}">
                <a16:creationId xmlns:a16="http://schemas.microsoft.com/office/drawing/2014/main" id="{0F53820C-C783-456D-8739-C281FB729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139" y="1228726"/>
            <a:ext cx="4479925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標題 1">
            <a:extLst>
              <a:ext uri="{FF2B5EF4-FFF2-40B4-BE49-F238E27FC236}">
                <a16:creationId xmlns:a16="http://schemas.microsoft.com/office/drawing/2014/main" id="{EC087950-5F1B-4180-AEDC-865C55A3E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274638"/>
            <a:ext cx="5554663" cy="633412"/>
          </a:xfrm>
        </p:spPr>
        <p:txBody>
          <a:bodyPr/>
          <a:lstStyle/>
          <a:p>
            <a:r>
              <a:rPr lang="en-US" altLang="zh-TW" sz="3200"/>
              <a:t>https://reurl.cc/8NN9qo</a:t>
            </a:r>
            <a:endParaRPr lang="zh-TW" altLang="en-US" sz="3200"/>
          </a:p>
        </p:txBody>
      </p:sp>
      <p:pic>
        <p:nvPicPr>
          <p:cNvPr id="30723" name="內容版面配置區 5">
            <a:extLst>
              <a:ext uri="{FF2B5EF4-FFF2-40B4-BE49-F238E27FC236}">
                <a16:creationId xmlns:a16="http://schemas.microsoft.com/office/drawing/2014/main" id="{FD95833B-04B1-4005-AB72-2C9CC804FE3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08439" y="823914"/>
            <a:ext cx="4448175" cy="5788025"/>
          </a:xfrm>
        </p:spPr>
      </p:pic>
      <p:sp>
        <p:nvSpPr>
          <p:cNvPr id="30724" name="投影片編號版面配置區 3">
            <a:extLst>
              <a:ext uri="{FF2B5EF4-FFF2-40B4-BE49-F238E27FC236}">
                <a16:creationId xmlns:a16="http://schemas.microsoft.com/office/drawing/2014/main" id="{9C646A51-4822-474E-8ECB-C6B69F4DBE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F34C06B-C07D-4595-B7B9-9A781CE0B05E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內容版面配置區 6">
            <a:extLst>
              <a:ext uri="{FF2B5EF4-FFF2-40B4-BE49-F238E27FC236}">
                <a16:creationId xmlns:a16="http://schemas.microsoft.com/office/drawing/2014/main" id="{A5C420BB-88E5-4E68-BA6C-6B295518381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19514" y="42863"/>
            <a:ext cx="5113337" cy="6559550"/>
          </a:xfrm>
        </p:spPr>
      </p:pic>
      <p:sp>
        <p:nvSpPr>
          <p:cNvPr id="31747" name="投影片編號版面配置區 3">
            <a:extLst>
              <a:ext uri="{FF2B5EF4-FFF2-40B4-BE49-F238E27FC236}">
                <a16:creationId xmlns:a16="http://schemas.microsoft.com/office/drawing/2014/main" id="{8D80C2E1-7E68-4090-A2F3-99CEFD5911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3A47C82-B2B3-44FB-B1AC-9B8A1D694C62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標題 1">
            <a:extLst>
              <a:ext uri="{FF2B5EF4-FFF2-40B4-BE49-F238E27FC236}">
                <a16:creationId xmlns:a16="http://schemas.microsoft.com/office/drawing/2014/main" id="{933161D5-975A-450E-941B-E04981E28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未來選擇起步走</a:t>
            </a:r>
          </a:p>
        </p:txBody>
      </p:sp>
      <p:sp>
        <p:nvSpPr>
          <p:cNvPr id="32771" name="內容版面配置區 2">
            <a:extLst>
              <a:ext uri="{FF2B5EF4-FFF2-40B4-BE49-F238E27FC236}">
                <a16:creationId xmlns:a16="http://schemas.microsoft.com/office/drawing/2014/main" id="{297F54F2-5CCE-407D-B69B-2EF22A8289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模擬志願選填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根據學習表現與性向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共同討論、認識學校與科系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掌握重要升學相關時程</a:t>
            </a:r>
            <a:endParaRPr lang="en-US" altLang="zh-TW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資料確認不錯漏，</a:t>
            </a:r>
            <a:r>
              <a:rPr lang="zh-TW" altLang="en-US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監護人</a:t>
            </a:r>
            <a:r>
              <a:rPr lang="zh-TW" altLang="en-US" sz="40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家長雙方都要簽名</a:t>
            </a:r>
            <a:endParaRPr lang="en-US" altLang="zh-TW" sz="40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報名表</a:t>
            </a:r>
            <a:r>
              <a:rPr lang="zh-TW" alt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不可塗改</a:t>
            </a:r>
          </a:p>
        </p:txBody>
      </p:sp>
      <p:sp>
        <p:nvSpPr>
          <p:cNvPr id="32772" name="投影片編號版面配置區 3">
            <a:extLst>
              <a:ext uri="{FF2B5EF4-FFF2-40B4-BE49-F238E27FC236}">
                <a16:creationId xmlns:a16="http://schemas.microsoft.com/office/drawing/2014/main" id="{4FB8FFC6-4219-457B-AB72-522F63FF7C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53D2954-B40C-40E3-8B86-D6C29B402A0C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105輔導室業務\105舞蹈藝術才能組\建德舞蹈班招生影片\校景\校景3.jpg">
            <a:extLst>
              <a:ext uri="{FF2B5EF4-FFF2-40B4-BE49-F238E27FC236}">
                <a16:creationId xmlns:a16="http://schemas.microsoft.com/office/drawing/2014/main" id="{3599262A-B826-49CD-B85E-75DE60616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528763" y="2412504"/>
            <a:ext cx="9180512" cy="4437112"/>
          </a:xfrm>
          <a:prstGeom prst="rect">
            <a:avLst/>
          </a:prstGeom>
          <a:noFill/>
          <a:effectLst>
            <a:softEdge rad="622300"/>
          </a:effectLst>
          <a:extLst/>
        </p:spPr>
      </p:pic>
      <p:sp>
        <p:nvSpPr>
          <p:cNvPr id="33795" name="標題 1">
            <a:extLst>
              <a:ext uri="{FF2B5EF4-FFF2-40B4-BE49-F238E27FC236}">
                <a16:creationId xmlns:a16="http://schemas.microsoft.com/office/drawing/2014/main" id="{F760C8B1-CE2C-4AF7-B3BB-1730B6DC84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8213" y="692151"/>
            <a:ext cx="7772400" cy="1038225"/>
          </a:xfrm>
        </p:spPr>
        <p:txBody>
          <a:bodyPr/>
          <a:lstStyle/>
          <a:p>
            <a:pPr rtl="1"/>
            <a:r>
              <a:rPr lang="zh-TW" altLang="en-US">
                <a:solidFill>
                  <a:srgbClr val="660066"/>
                </a:solidFill>
              </a:rPr>
              <a:t>歡迎升學諮詢</a:t>
            </a:r>
            <a:endParaRPr lang="en-US" altLang="zh-TW">
              <a:solidFill>
                <a:srgbClr val="660066"/>
              </a:solidFill>
            </a:endParaRPr>
          </a:p>
        </p:txBody>
      </p:sp>
      <p:sp>
        <p:nvSpPr>
          <p:cNvPr id="33796" name="副標題 2">
            <a:extLst>
              <a:ext uri="{FF2B5EF4-FFF2-40B4-BE49-F238E27FC236}">
                <a16:creationId xmlns:a16="http://schemas.microsoft.com/office/drawing/2014/main" id="{A89BD93A-DA42-4956-8BA7-03B5E67E03B9}"/>
              </a:ext>
            </a:extLst>
          </p:cNvPr>
          <p:cNvSpPr txBox="1">
            <a:spLocks/>
          </p:cNvSpPr>
          <p:nvPr/>
        </p:nvSpPr>
        <p:spPr bwMode="auto">
          <a:xfrm>
            <a:off x="2351088" y="1773239"/>
            <a:ext cx="784860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zh-TW" altLang="en-US" sz="4800">
                <a:solidFill>
                  <a:srgbClr val="002060"/>
                </a:solidFill>
                <a:latin typeface="華康方圓體W7" pitchFamily="81" charset="-120"/>
                <a:ea typeface="華康方圓體W7" pitchFamily="81" charset="-120"/>
                <a:cs typeface="華康勘亭流" panose="02010609010101010101" pitchFamily="49" charset="-120"/>
              </a:rPr>
              <a:t>註冊組 黃佳儀老師</a:t>
            </a:r>
            <a:endParaRPr lang="en-US" altLang="zh-TW" sz="4800">
              <a:solidFill>
                <a:srgbClr val="002060"/>
              </a:solidFill>
              <a:latin typeface="華康方圓體W7" pitchFamily="81" charset="-120"/>
              <a:ea typeface="華康方圓體W7" pitchFamily="81" charset="-120"/>
              <a:cs typeface="華康勘亭流" panose="02010609010101010101" pitchFamily="49" charset="-12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TW" sz="4800" b="1">
                <a:solidFill>
                  <a:srgbClr val="002060"/>
                </a:solidFill>
                <a:latin typeface="標楷體" panose="03000509000000000000" pitchFamily="65" charset="-120"/>
                <a:ea typeface="華康方圓體W7" pitchFamily="81" charset="-120"/>
                <a:cs typeface="華康勘亭流" panose="02010609010101010101" pitchFamily="49" charset="-120"/>
              </a:rPr>
              <a:t>02-24321234#13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TW" sz="4800" b="1">
                <a:solidFill>
                  <a:srgbClr val="002060"/>
                </a:solidFill>
                <a:latin typeface="標楷體" panose="03000509000000000000" pitchFamily="65" charset="-120"/>
                <a:ea typeface="華康方圓體W7" pitchFamily="81" charset="-120"/>
                <a:cs typeface="華康勘亭流" panose="02010609010101010101" pitchFamily="49" charset="-120"/>
              </a:rPr>
              <a:t>jd1004@gse.jdjh.kl.edu.tw</a:t>
            </a:r>
            <a:endParaRPr lang="zh-TW" altLang="en-US" sz="4800" b="1">
              <a:solidFill>
                <a:srgbClr val="002060"/>
              </a:solidFill>
              <a:latin typeface="標楷體" panose="03000509000000000000" pitchFamily="65" charset="-120"/>
              <a:ea typeface="華康方圓體W7" pitchFamily="81" charset="-120"/>
              <a:cs typeface="華康勘亭流" panose="02010609010101010101" pitchFamily="49" charset="-120"/>
            </a:endParaRPr>
          </a:p>
        </p:txBody>
      </p:sp>
      <p:pic>
        <p:nvPicPr>
          <p:cNvPr id="33797" name="Picture 3" descr="C:\Users\admin\Desktop\建德國中+校徽.jpg">
            <a:extLst>
              <a:ext uri="{FF2B5EF4-FFF2-40B4-BE49-F238E27FC236}">
                <a16:creationId xmlns:a16="http://schemas.microsoft.com/office/drawing/2014/main" id="{535A4968-BBE1-4197-8EBD-2AEF635F0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5" y="33339"/>
            <a:ext cx="266223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6">
            <a:extLst>
              <a:ext uri="{FF2B5EF4-FFF2-40B4-BE49-F238E27FC236}">
                <a16:creationId xmlns:a16="http://schemas.microsoft.com/office/drawing/2014/main" id="{455FFCCB-D2E7-4CF7-B4F6-0747A4DFF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2651" y="1795463"/>
            <a:ext cx="3186113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824" tIns="34912" rIns="69824" bIns="3491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zh-TW" altLang="zh-TW" sz="1800">
              <a:latin typeface="Arial" panose="020B0604020202020204" pitchFamily="34" charset="0"/>
            </a:endParaRPr>
          </a:p>
        </p:txBody>
      </p:sp>
      <p:pic>
        <p:nvPicPr>
          <p:cNvPr id="34819" name="圖片 4" descr="108宣導簡報底圖-感謝.jpg">
            <a:extLst>
              <a:ext uri="{FF2B5EF4-FFF2-40B4-BE49-F238E27FC236}">
                <a16:creationId xmlns:a16="http://schemas.microsoft.com/office/drawing/2014/main" id="{C812FE51-12F0-483E-814A-1682EA34A0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副標題 8">
            <a:extLst>
              <a:ext uri="{FF2B5EF4-FFF2-40B4-BE49-F238E27FC236}">
                <a16:creationId xmlns:a16="http://schemas.microsoft.com/office/drawing/2014/main" id="{4A5762FD-077A-451D-81E5-E8FE098644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5600" y="2828925"/>
            <a:ext cx="6400800" cy="17526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zh-TW" altLang="en-US" sz="60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j-cs"/>
              </a:rPr>
              <a:t>各科評量內容說明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>
            <a:extLst>
              <a:ext uri="{FF2B5EF4-FFF2-40B4-BE49-F238E27FC236}">
                <a16:creationId xmlns:a16="http://schemas.microsoft.com/office/drawing/2014/main" id="{5704EAB0-AE09-4F1D-9CAC-EBFDFB723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9576" y="136525"/>
            <a:ext cx="10515600" cy="1325563"/>
          </a:xfrm>
        </p:spPr>
        <p:txBody>
          <a:bodyPr/>
          <a:lstStyle/>
          <a:p>
            <a:pPr eaLnBrk="1" hangingPunct="1"/>
            <a:r>
              <a:rPr lang="zh-TW" alt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國中教育會考何時考</a:t>
            </a:r>
          </a:p>
        </p:txBody>
      </p:sp>
      <p:sp>
        <p:nvSpPr>
          <p:cNvPr id="9219" name="投影片編號版面配置區 1">
            <a:extLst>
              <a:ext uri="{FF2B5EF4-FFF2-40B4-BE49-F238E27FC236}">
                <a16:creationId xmlns:a16="http://schemas.microsoft.com/office/drawing/2014/main" id="{75AD8D60-9ACD-4877-8DEE-4415591BA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5E5EC3-368F-4C15-98B7-6DD61344FB64}" type="slidenum">
              <a:rPr lang="zh-TW" altLang="en-US" sz="1200">
                <a:solidFill>
                  <a:srgbClr val="89898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zh-TW" altLang="en-US" sz="1200">
              <a:solidFill>
                <a:srgbClr val="898989"/>
              </a:solidFill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  <p:graphicFrame>
        <p:nvGraphicFramePr>
          <p:cNvPr id="5" name="表格 7">
            <a:extLst>
              <a:ext uri="{FF2B5EF4-FFF2-40B4-BE49-F238E27FC236}">
                <a16:creationId xmlns:a16="http://schemas.microsoft.com/office/drawing/2014/main" id="{8E21E834-6958-4E58-B514-95253355E384}"/>
              </a:ext>
            </a:extLst>
          </p:cNvPr>
          <p:cNvGraphicFramePr>
            <a:graphicFrameLocks noGrp="1"/>
          </p:cNvGraphicFramePr>
          <p:nvPr/>
        </p:nvGraphicFramePr>
        <p:xfrm>
          <a:off x="1981200" y="1320801"/>
          <a:ext cx="8229600" cy="5013327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689428397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126942328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808552296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809333540"/>
                    </a:ext>
                  </a:extLst>
                </a:gridCol>
              </a:tblGrid>
              <a:tr h="441000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25000"/>
                        </a:lnSpc>
                      </a:pPr>
                      <a:r>
                        <a:rPr lang="en-US" sz="2400" b="1" kern="120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113</a:t>
                      </a:r>
                      <a:r>
                        <a:rPr lang="zh-TW" sz="2400" b="1" kern="120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年</a:t>
                      </a:r>
                      <a:r>
                        <a:rPr lang="en-US" sz="2400" b="1" kern="120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5</a:t>
                      </a:r>
                      <a:r>
                        <a:rPr lang="zh-TW" sz="2400" b="1" kern="120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月</a:t>
                      </a:r>
                      <a:r>
                        <a:rPr lang="en-US" sz="2400" b="1" kern="120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18</a:t>
                      </a:r>
                      <a:r>
                        <a:rPr lang="zh-TW" sz="2400" b="1" kern="120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日（六）</a:t>
                      </a:r>
                      <a:endParaRPr lang="zh-TW" sz="2400" kern="120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5480" marR="15480" marT="8292" marB="0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25000"/>
                        </a:lnSpc>
                      </a:pPr>
                      <a:r>
                        <a:rPr lang="en-US" sz="2400" b="1" kern="120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113</a:t>
                      </a:r>
                      <a:r>
                        <a:rPr lang="zh-TW" sz="2400" b="1" kern="120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年</a:t>
                      </a:r>
                      <a:r>
                        <a:rPr lang="en-US" sz="2400" b="1" kern="120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5</a:t>
                      </a:r>
                      <a:r>
                        <a:rPr lang="zh-TW" sz="2400" b="1" kern="120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月</a:t>
                      </a:r>
                      <a:r>
                        <a:rPr lang="en-US" sz="2400" b="1" kern="120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19</a:t>
                      </a:r>
                      <a:r>
                        <a:rPr lang="zh-TW" sz="2400" b="1" kern="120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日（日）</a:t>
                      </a:r>
                      <a:endParaRPr lang="zh-TW" sz="2400" kern="120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5480" marR="15480" marT="8292" marB="0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8274536"/>
                  </a:ext>
                </a:extLst>
              </a:tr>
              <a:tr h="396902">
                <a:tc>
                  <a:txBody>
                    <a:bodyPr/>
                    <a:lstStyle/>
                    <a:p>
                      <a:pPr lvl="0" algn="ctr">
                        <a:lnSpc>
                          <a:spcPct val="125000"/>
                        </a:lnSpc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latin typeface="Wingdings" pitchFamily="2"/>
                          <a:ea typeface="標楷體" pitchFamily="65"/>
                          <a:cs typeface="Times New Roman" pitchFamily="18"/>
                        </a:rPr>
                        <a:t>%</a:t>
                      </a:r>
                      <a:r>
                        <a:rPr lang="en-US" sz="2000" kern="120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08:20-</a:t>
                      </a:r>
                      <a:r>
                        <a:rPr lang="zh-TW" sz="2000" kern="120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　</a:t>
                      </a:r>
                      <a:r>
                        <a:rPr lang="en-US" sz="2000" kern="120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08:30</a:t>
                      </a:r>
                      <a:endParaRPr lang="zh-TW" sz="2000" kern="120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5480" marR="15480" marT="8292" marB="0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25000"/>
                        </a:lnSpc>
                      </a:pPr>
                      <a:r>
                        <a:rPr lang="zh-TW" sz="2000" kern="120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考試說明</a:t>
                      </a:r>
                      <a:endParaRPr lang="zh-TW" sz="2000" kern="120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5480" marR="15480" marT="8292" marB="0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25000"/>
                        </a:lnSpc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latin typeface="Wingdings" pitchFamily="2"/>
                          <a:ea typeface="標楷體" pitchFamily="65"/>
                          <a:cs typeface="Times New Roman" pitchFamily="18"/>
                        </a:rPr>
                        <a:t>%</a:t>
                      </a:r>
                      <a:r>
                        <a:rPr lang="en-US" sz="2000" kern="120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08:20-</a:t>
                      </a:r>
                      <a:r>
                        <a:rPr lang="zh-TW" sz="2000" kern="120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　</a:t>
                      </a:r>
                      <a:r>
                        <a:rPr lang="en-US" sz="2000" kern="120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08:30</a:t>
                      </a:r>
                      <a:endParaRPr lang="zh-TW" sz="2000" kern="120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5480" marR="15480" marT="8292" marB="0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hangingPunct="1">
                        <a:lnSpc>
                          <a:spcPct val="125000"/>
                        </a:lnSpc>
                      </a:pPr>
                      <a:r>
                        <a:rPr lang="zh-TW" sz="2000" kern="120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考試說明</a:t>
                      </a:r>
                    </a:p>
                  </a:txBody>
                  <a:tcPr marL="15480" marR="15480" marT="8292" marB="0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8914586"/>
                  </a:ext>
                </a:extLst>
              </a:tr>
              <a:tr h="441000">
                <a:tc>
                  <a:txBody>
                    <a:bodyPr/>
                    <a:lstStyle/>
                    <a:p>
                      <a:pPr lvl="0" algn="ctr">
                        <a:lnSpc>
                          <a:spcPct val="125000"/>
                        </a:lnSpc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latin typeface="Wingdings" pitchFamily="2"/>
                          <a:ea typeface="標楷體" pitchFamily="65"/>
                          <a:cs typeface="Times New Roman" pitchFamily="18"/>
                        </a:rPr>
                        <a:t>%</a:t>
                      </a:r>
                      <a:r>
                        <a:rPr lang="en-US" sz="2000" b="1" kern="120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08:30-</a:t>
                      </a:r>
                      <a:r>
                        <a:rPr lang="en-US" sz="2000" kern="1200">
                          <a:solidFill>
                            <a:srgbClr val="000000"/>
                          </a:solidFill>
                          <a:latin typeface="Wingdings" pitchFamily="2"/>
                          <a:ea typeface="標楷體" pitchFamily="65"/>
                          <a:cs typeface="Times New Roman" pitchFamily="18"/>
                        </a:rPr>
                        <a:t>%</a:t>
                      </a:r>
                      <a:r>
                        <a:rPr lang="en-US" sz="2000" b="1" kern="120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09:40</a:t>
                      </a:r>
                      <a:endParaRPr lang="zh-TW" sz="2000" kern="120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5480" marR="15480" marT="8292" marB="0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25000"/>
                        </a:lnSpc>
                      </a:pPr>
                      <a:r>
                        <a:rPr lang="zh-TW" sz="2400" b="1" kern="1200" dirty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社</a:t>
                      </a:r>
                      <a:r>
                        <a:rPr lang="en-US" sz="2400" b="1" kern="1200" dirty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    </a:t>
                      </a:r>
                      <a:r>
                        <a:rPr lang="zh-TW" sz="2400" b="1" kern="1200" dirty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會</a:t>
                      </a:r>
                      <a:endParaRPr lang="zh-TW" sz="2400" kern="1200" dirty="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5480" marR="15480" marT="8292" marB="0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25000"/>
                        </a:lnSpc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latin typeface="Wingdings" pitchFamily="2"/>
                          <a:ea typeface="標楷體" pitchFamily="65"/>
                          <a:cs typeface="Times New Roman" pitchFamily="18"/>
                        </a:rPr>
                        <a:t>%</a:t>
                      </a:r>
                      <a:r>
                        <a:rPr lang="en-US" sz="2000" b="1" kern="120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08:30-</a:t>
                      </a:r>
                      <a:r>
                        <a:rPr lang="en-US" sz="2000" kern="1200">
                          <a:solidFill>
                            <a:srgbClr val="000000"/>
                          </a:solidFill>
                          <a:latin typeface="Wingdings" pitchFamily="2"/>
                          <a:ea typeface="標楷體" pitchFamily="65"/>
                          <a:cs typeface="Times New Roman" pitchFamily="18"/>
                        </a:rPr>
                        <a:t>%</a:t>
                      </a:r>
                      <a:r>
                        <a:rPr lang="en-US" sz="2000" b="1" kern="120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09:40</a:t>
                      </a:r>
                      <a:endParaRPr lang="zh-TW" sz="2000" kern="120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5480" marR="15480" marT="8292" marB="0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hangingPunct="1">
                        <a:lnSpc>
                          <a:spcPct val="125000"/>
                        </a:lnSpc>
                      </a:pPr>
                      <a:r>
                        <a:rPr lang="zh-TW" sz="2400" b="1" kern="120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自</a:t>
                      </a:r>
                      <a:r>
                        <a:rPr lang="en-US" sz="2400" b="1" kern="120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    </a:t>
                      </a:r>
                      <a:r>
                        <a:rPr lang="zh-TW" sz="2400" b="1" kern="120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然</a:t>
                      </a:r>
                    </a:p>
                  </a:txBody>
                  <a:tcPr marL="15480" marR="15480" marT="8292" marB="0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9323932"/>
                  </a:ext>
                </a:extLst>
              </a:tr>
              <a:tr h="396902">
                <a:tc>
                  <a:txBody>
                    <a:bodyPr/>
                    <a:lstStyle/>
                    <a:p>
                      <a:pPr lvl="0" algn="ctr">
                        <a:lnSpc>
                          <a:spcPct val="125000"/>
                        </a:lnSpc>
                      </a:pPr>
                      <a:r>
                        <a:rPr lang="zh-TW" sz="2000" kern="120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　</a:t>
                      </a:r>
                      <a:r>
                        <a:rPr lang="en-US" sz="2000" kern="120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09:40-</a:t>
                      </a:r>
                      <a:r>
                        <a:rPr lang="zh-TW" sz="2000" kern="120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　</a:t>
                      </a:r>
                      <a:r>
                        <a:rPr lang="en-US" sz="2000" kern="120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10:20</a:t>
                      </a:r>
                      <a:endParaRPr lang="zh-TW" sz="2000" kern="120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5480" marR="15480" marT="8292" marB="0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hangingPunct="1">
                        <a:lnSpc>
                          <a:spcPct val="125000"/>
                        </a:lnSpc>
                      </a:pPr>
                      <a:r>
                        <a:rPr lang="zh-TW" sz="2000" kern="120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休息</a:t>
                      </a:r>
                    </a:p>
                  </a:txBody>
                  <a:tcPr marL="15480" marR="15480" marT="8292" marB="0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25000"/>
                        </a:lnSpc>
                      </a:pPr>
                      <a:r>
                        <a:rPr lang="zh-TW" sz="2000" kern="120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　</a:t>
                      </a:r>
                      <a:r>
                        <a:rPr lang="en-US" sz="2000" kern="120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09:40-</a:t>
                      </a:r>
                      <a:r>
                        <a:rPr lang="zh-TW" sz="2000" kern="120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　</a:t>
                      </a:r>
                      <a:r>
                        <a:rPr lang="en-US" sz="2000" kern="120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10:20</a:t>
                      </a:r>
                      <a:endParaRPr lang="zh-TW" sz="2000" kern="120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5480" marR="15480" marT="8292" marB="0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hangingPunct="1">
                        <a:lnSpc>
                          <a:spcPct val="125000"/>
                        </a:lnSpc>
                      </a:pPr>
                      <a:r>
                        <a:rPr lang="zh-TW" sz="2000" kern="120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休息</a:t>
                      </a:r>
                    </a:p>
                  </a:txBody>
                  <a:tcPr marL="15480" marR="15480" marT="8292" marB="0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063338"/>
                  </a:ext>
                </a:extLst>
              </a:tr>
              <a:tr h="396902">
                <a:tc>
                  <a:txBody>
                    <a:bodyPr/>
                    <a:lstStyle/>
                    <a:p>
                      <a:pPr lvl="0" algn="ctr">
                        <a:lnSpc>
                          <a:spcPct val="125000"/>
                        </a:lnSpc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latin typeface="Wingdings" pitchFamily="2"/>
                          <a:ea typeface="標楷體" pitchFamily="65"/>
                          <a:cs typeface="Times New Roman" pitchFamily="18"/>
                        </a:rPr>
                        <a:t>%</a:t>
                      </a:r>
                      <a:r>
                        <a:rPr lang="en-US" sz="2000" kern="120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10:20-</a:t>
                      </a:r>
                      <a:r>
                        <a:rPr lang="zh-TW" sz="2000" kern="120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　</a:t>
                      </a:r>
                      <a:r>
                        <a:rPr lang="en-US" sz="2000" kern="120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10:30</a:t>
                      </a:r>
                      <a:endParaRPr lang="zh-TW" sz="2000" kern="120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5480" marR="15480" marT="8292" marB="0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hangingPunct="1">
                        <a:lnSpc>
                          <a:spcPct val="125000"/>
                        </a:lnSpc>
                      </a:pPr>
                      <a:r>
                        <a:rPr lang="zh-TW" sz="2000" kern="120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考試說明</a:t>
                      </a:r>
                    </a:p>
                  </a:txBody>
                  <a:tcPr marL="15480" marR="15480" marT="8292" marB="0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25000"/>
                        </a:lnSpc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latin typeface="Wingdings" pitchFamily="2"/>
                          <a:ea typeface="標楷體" pitchFamily="65"/>
                          <a:cs typeface="Times New Roman" pitchFamily="18"/>
                        </a:rPr>
                        <a:t>%</a:t>
                      </a:r>
                      <a:r>
                        <a:rPr lang="en-US" sz="2000" kern="120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10:20-</a:t>
                      </a:r>
                      <a:r>
                        <a:rPr lang="zh-TW" sz="2000" kern="120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　</a:t>
                      </a:r>
                      <a:r>
                        <a:rPr lang="en-US" sz="2000" kern="120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10:30</a:t>
                      </a:r>
                      <a:endParaRPr lang="zh-TW" sz="2000" kern="120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5480" marR="15480" marT="8292" marB="0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hangingPunct="1">
                        <a:lnSpc>
                          <a:spcPct val="125000"/>
                        </a:lnSpc>
                      </a:pPr>
                      <a:r>
                        <a:rPr lang="zh-TW" sz="2000" kern="120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考試說明</a:t>
                      </a:r>
                    </a:p>
                  </a:txBody>
                  <a:tcPr marL="15480" marR="15480" marT="8292" marB="0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7311613"/>
                  </a:ext>
                </a:extLst>
              </a:tr>
              <a:tr h="441000">
                <a:tc>
                  <a:txBody>
                    <a:bodyPr/>
                    <a:lstStyle/>
                    <a:p>
                      <a:pPr lvl="0" algn="ctr">
                        <a:lnSpc>
                          <a:spcPct val="125000"/>
                        </a:lnSpc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latin typeface="Wingdings" pitchFamily="2"/>
                          <a:ea typeface="標楷體" pitchFamily="65"/>
                          <a:cs typeface="Times New Roman" pitchFamily="18"/>
                        </a:rPr>
                        <a:t>%</a:t>
                      </a:r>
                      <a:r>
                        <a:rPr lang="en-US" sz="2000" b="1" kern="120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10:30-</a:t>
                      </a:r>
                      <a:r>
                        <a:rPr lang="en-US" sz="2000" kern="1200">
                          <a:solidFill>
                            <a:srgbClr val="000000"/>
                          </a:solidFill>
                          <a:latin typeface="Wingdings" pitchFamily="2"/>
                          <a:ea typeface="標楷體" pitchFamily="65"/>
                          <a:cs typeface="Times New Roman" pitchFamily="18"/>
                        </a:rPr>
                        <a:t>%</a:t>
                      </a:r>
                      <a:r>
                        <a:rPr lang="en-US" sz="2000" b="1" kern="120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11:50</a:t>
                      </a:r>
                      <a:endParaRPr lang="zh-TW" sz="2000" kern="120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5480" marR="15480" marT="8292" marB="0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25000"/>
                        </a:lnSpc>
                      </a:pPr>
                      <a:r>
                        <a:rPr lang="zh-TW" sz="2400" b="1" kern="120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數</a:t>
                      </a:r>
                      <a:r>
                        <a:rPr lang="en-US" sz="2400" b="1" kern="120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    </a:t>
                      </a:r>
                      <a:r>
                        <a:rPr lang="zh-TW" sz="2400" b="1" kern="120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學</a:t>
                      </a:r>
                      <a:endParaRPr lang="zh-TW" sz="2400" kern="120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5480" marR="15480" marT="8292" marB="0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25000"/>
                        </a:lnSpc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latin typeface="Wingdings" pitchFamily="2"/>
                          <a:ea typeface="標楷體" pitchFamily="65"/>
                          <a:cs typeface="Times New Roman" pitchFamily="18"/>
                        </a:rPr>
                        <a:t>%</a:t>
                      </a:r>
                      <a:r>
                        <a:rPr lang="en-US" sz="2000" b="1" kern="120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10:30-</a:t>
                      </a:r>
                      <a:r>
                        <a:rPr lang="en-US" sz="2000" kern="1200">
                          <a:solidFill>
                            <a:srgbClr val="000000"/>
                          </a:solidFill>
                          <a:latin typeface="Wingdings" pitchFamily="2"/>
                          <a:ea typeface="標楷體" pitchFamily="65"/>
                          <a:cs typeface="Times New Roman" pitchFamily="18"/>
                        </a:rPr>
                        <a:t>%</a:t>
                      </a:r>
                      <a:r>
                        <a:rPr lang="en-US" sz="2000" b="1" kern="120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11:30</a:t>
                      </a:r>
                      <a:endParaRPr lang="zh-TW" sz="2000" kern="120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5480" marR="15480" marT="8292" marB="0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hangingPunct="1">
                        <a:lnSpc>
                          <a:spcPct val="125000"/>
                        </a:lnSpc>
                      </a:pPr>
                      <a:r>
                        <a:rPr lang="zh-TW" sz="2400" b="1" kern="120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英語（閱讀）</a:t>
                      </a:r>
                    </a:p>
                  </a:txBody>
                  <a:tcPr marL="15480" marR="15480" marT="8292" marB="0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55032"/>
                  </a:ext>
                </a:extLst>
              </a:tr>
              <a:tr h="396902">
                <a:tc>
                  <a:txBody>
                    <a:bodyPr/>
                    <a:lstStyle/>
                    <a:p>
                      <a:pPr lvl="0" algn="ctr">
                        <a:lnSpc>
                          <a:spcPct val="125000"/>
                        </a:lnSpc>
                      </a:pPr>
                      <a:r>
                        <a:rPr lang="zh-TW" sz="2000" kern="120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　</a:t>
                      </a:r>
                      <a:r>
                        <a:rPr lang="en-US" sz="2000" kern="120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11:50-</a:t>
                      </a:r>
                      <a:r>
                        <a:rPr lang="zh-TW" sz="2000" kern="120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　</a:t>
                      </a:r>
                      <a:r>
                        <a:rPr lang="en-US" sz="2000" kern="120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13:40</a:t>
                      </a:r>
                      <a:endParaRPr lang="zh-TW" sz="2000" kern="120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5480" marR="15480" marT="8292" marB="0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hangingPunct="1">
                        <a:lnSpc>
                          <a:spcPct val="125000"/>
                        </a:lnSpc>
                      </a:pPr>
                      <a:r>
                        <a:rPr lang="zh-TW" sz="2000" kern="120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午休</a:t>
                      </a:r>
                      <a:r>
                        <a:rPr lang="en-US" sz="2000" kern="120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 </a:t>
                      </a:r>
                    </a:p>
                  </a:txBody>
                  <a:tcPr marL="15480" marR="15480" marT="8292" marB="0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25000"/>
                        </a:lnSpc>
                      </a:pPr>
                      <a:r>
                        <a:rPr lang="zh-TW" sz="2000" kern="120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　</a:t>
                      </a:r>
                      <a:r>
                        <a:rPr lang="en-US" sz="2000" kern="120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11:30-</a:t>
                      </a:r>
                      <a:r>
                        <a:rPr lang="zh-TW" sz="2000" kern="120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　</a:t>
                      </a:r>
                      <a:r>
                        <a:rPr lang="en-US" sz="2000" kern="120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12:00</a:t>
                      </a:r>
                      <a:endParaRPr lang="zh-TW" sz="2000" kern="120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5480" marR="15480" marT="8292" marB="0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hangingPunct="1">
                        <a:lnSpc>
                          <a:spcPct val="125000"/>
                        </a:lnSpc>
                      </a:pPr>
                      <a:r>
                        <a:rPr lang="zh-TW" sz="2000" kern="120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休息</a:t>
                      </a:r>
                    </a:p>
                  </a:txBody>
                  <a:tcPr marL="15480" marR="15480" marT="8292" marB="0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7902095"/>
                  </a:ext>
                </a:extLst>
              </a:tr>
              <a:tr h="396902">
                <a:tc>
                  <a:txBody>
                    <a:bodyPr/>
                    <a:lstStyle/>
                    <a:p>
                      <a:pPr lvl="0" algn="ctr">
                        <a:lnSpc>
                          <a:spcPct val="125000"/>
                        </a:lnSpc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latin typeface="Wingdings" pitchFamily="2"/>
                          <a:ea typeface="標楷體" pitchFamily="65"/>
                          <a:cs typeface="Times New Roman" pitchFamily="18"/>
                        </a:rPr>
                        <a:t>%</a:t>
                      </a:r>
                      <a:r>
                        <a:rPr lang="en-US" sz="2000" kern="120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13:40-</a:t>
                      </a:r>
                      <a:r>
                        <a:rPr lang="zh-TW" sz="2000" kern="120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　</a:t>
                      </a:r>
                      <a:r>
                        <a:rPr lang="en-US" sz="2000" kern="120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13:50</a:t>
                      </a:r>
                      <a:endParaRPr lang="zh-TW" sz="2000" kern="120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5480" marR="15480" marT="8292" marB="0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hangingPunct="1">
                        <a:lnSpc>
                          <a:spcPct val="125000"/>
                        </a:lnSpc>
                      </a:pPr>
                      <a:r>
                        <a:rPr lang="zh-TW" sz="2000" kern="120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考試說明</a:t>
                      </a:r>
                    </a:p>
                  </a:txBody>
                  <a:tcPr marL="15480" marR="15480" marT="8292" marB="0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25000"/>
                        </a:lnSpc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latin typeface="Wingdings" pitchFamily="2"/>
                          <a:ea typeface="標楷體" pitchFamily="65"/>
                          <a:cs typeface="Times New Roman" pitchFamily="18"/>
                        </a:rPr>
                        <a:t>%</a:t>
                      </a:r>
                      <a:r>
                        <a:rPr lang="en-US" sz="2000" kern="120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12:00-</a:t>
                      </a:r>
                      <a:r>
                        <a:rPr lang="zh-TW" sz="2000" kern="120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　</a:t>
                      </a:r>
                      <a:r>
                        <a:rPr lang="en-US" sz="2000" kern="120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12:05</a:t>
                      </a:r>
                      <a:endParaRPr lang="zh-TW" sz="2000" kern="120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5480" marR="15480" marT="8292" marB="0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hangingPunct="1">
                        <a:lnSpc>
                          <a:spcPct val="125000"/>
                        </a:lnSpc>
                      </a:pPr>
                      <a:r>
                        <a:rPr lang="zh-TW" sz="2000" kern="120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考試說明</a:t>
                      </a:r>
                    </a:p>
                  </a:txBody>
                  <a:tcPr marL="15480" marR="15480" marT="8292" marB="0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4698492"/>
                  </a:ext>
                </a:extLst>
              </a:tr>
              <a:tr h="441000">
                <a:tc>
                  <a:txBody>
                    <a:bodyPr/>
                    <a:lstStyle/>
                    <a:p>
                      <a:pPr lvl="0" algn="ctr">
                        <a:lnSpc>
                          <a:spcPct val="125000"/>
                        </a:lnSpc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latin typeface="Wingdings" pitchFamily="2"/>
                          <a:ea typeface="標楷體" pitchFamily="65"/>
                          <a:cs typeface="Times New Roman" pitchFamily="18"/>
                        </a:rPr>
                        <a:t>%</a:t>
                      </a:r>
                      <a:r>
                        <a:rPr lang="en-US" sz="2000" b="1" kern="120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13:50-</a:t>
                      </a:r>
                      <a:r>
                        <a:rPr lang="en-US" sz="2000" kern="1200">
                          <a:solidFill>
                            <a:srgbClr val="000000"/>
                          </a:solidFill>
                          <a:latin typeface="Wingdings" pitchFamily="2"/>
                          <a:ea typeface="標楷體" pitchFamily="65"/>
                          <a:cs typeface="Times New Roman" pitchFamily="18"/>
                        </a:rPr>
                        <a:t>%</a:t>
                      </a:r>
                      <a:r>
                        <a:rPr lang="en-US" sz="2000" b="1" kern="120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15:00</a:t>
                      </a:r>
                      <a:endParaRPr lang="zh-TW" sz="2000" kern="120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5480" marR="15480" marT="8292" marB="0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hangingPunct="1">
                        <a:lnSpc>
                          <a:spcPct val="125000"/>
                        </a:lnSpc>
                      </a:pPr>
                      <a:r>
                        <a:rPr lang="zh-TW" sz="2400" b="1" kern="120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國</a:t>
                      </a:r>
                      <a:r>
                        <a:rPr lang="en-US" sz="2400" b="1" kern="120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    </a:t>
                      </a:r>
                      <a:r>
                        <a:rPr lang="zh-TW" sz="2400" b="1" kern="120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文</a:t>
                      </a:r>
                    </a:p>
                  </a:txBody>
                  <a:tcPr marL="15480" marR="15480" marT="8292" marB="0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25000"/>
                        </a:lnSpc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latin typeface="Wingdings" pitchFamily="2"/>
                          <a:ea typeface="標楷體" pitchFamily="65"/>
                          <a:cs typeface="Times New Roman" pitchFamily="18"/>
                        </a:rPr>
                        <a:t>%</a:t>
                      </a:r>
                      <a:r>
                        <a:rPr lang="en-US" sz="2000" b="1" kern="120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12:05-</a:t>
                      </a:r>
                      <a:r>
                        <a:rPr lang="en-US" sz="2000" kern="1200">
                          <a:solidFill>
                            <a:srgbClr val="000000"/>
                          </a:solidFill>
                          <a:latin typeface="Wingdings" pitchFamily="2"/>
                          <a:ea typeface="標楷體" pitchFamily="65"/>
                          <a:cs typeface="Times New Roman" pitchFamily="18"/>
                        </a:rPr>
                        <a:t>%</a:t>
                      </a:r>
                      <a:r>
                        <a:rPr lang="en-US" sz="2000" b="1" kern="120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12:30</a:t>
                      </a:r>
                      <a:endParaRPr lang="zh-TW" sz="2000" kern="120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5480" marR="15480" marT="8292" marB="0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hangingPunct="1">
                        <a:lnSpc>
                          <a:spcPct val="125000"/>
                        </a:lnSpc>
                      </a:pPr>
                      <a:r>
                        <a:rPr lang="zh-TW" sz="2400" b="1" kern="120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英語（聽力）</a:t>
                      </a:r>
                    </a:p>
                  </a:txBody>
                  <a:tcPr marL="15480" marR="15480" marT="8292" marB="0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8187291"/>
                  </a:ext>
                </a:extLst>
              </a:tr>
              <a:tr h="426915">
                <a:tc>
                  <a:txBody>
                    <a:bodyPr/>
                    <a:lstStyle/>
                    <a:p>
                      <a:pPr lvl="0" algn="ctr">
                        <a:lnSpc>
                          <a:spcPct val="125000"/>
                        </a:lnSpc>
                      </a:pPr>
                      <a:r>
                        <a:rPr lang="zh-TW" sz="2000" kern="120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　</a:t>
                      </a:r>
                      <a:r>
                        <a:rPr lang="en-US" sz="2000" kern="120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15:00-</a:t>
                      </a:r>
                      <a:r>
                        <a:rPr lang="zh-TW" sz="2000" kern="120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　</a:t>
                      </a:r>
                      <a:r>
                        <a:rPr lang="en-US" sz="2000" kern="120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15:40</a:t>
                      </a:r>
                      <a:endParaRPr lang="zh-TW" sz="2000" kern="120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5480" marR="15480" marT="8292" marB="0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hangingPunct="1">
                        <a:lnSpc>
                          <a:spcPct val="125000"/>
                        </a:lnSpc>
                      </a:pPr>
                      <a:r>
                        <a:rPr lang="zh-TW" sz="2000" kern="120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休息</a:t>
                      </a:r>
                    </a:p>
                  </a:txBody>
                  <a:tcPr marL="15480" marR="15480" marT="8292" marB="0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 lvl="0"/>
                      <a:endParaRPr lang="zh-TW" sz="1000" kern="1200" dirty="0">
                        <a:latin typeface="Calibri" pitchFamily="34"/>
                        <a:cs typeface="Times New Roman" pitchFamily="18"/>
                      </a:endParaRPr>
                    </a:p>
                  </a:txBody>
                  <a:tcPr marL="15480" marR="15480" marT="8292" marB="0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9711543"/>
                  </a:ext>
                </a:extLst>
              </a:tr>
              <a:tr h="396902">
                <a:tc>
                  <a:txBody>
                    <a:bodyPr/>
                    <a:lstStyle/>
                    <a:p>
                      <a:pPr lvl="0" algn="ctr">
                        <a:lnSpc>
                          <a:spcPct val="125000"/>
                        </a:lnSpc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latin typeface="Wingdings" pitchFamily="2"/>
                          <a:ea typeface="標楷體" pitchFamily="65"/>
                          <a:cs typeface="Times New Roman" pitchFamily="18"/>
                        </a:rPr>
                        <a:t>%</a:t>
                      </a:r>
                      <a:r>
                        <a:rPr lang="en-US" sz="2000" kern="120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15:40-</a:t>
                      </a:r>
                      <a:r>
                        <a:rPr lang="zh-TW" sz="2000" kern="120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　</a:t>
                      </a:r>
                      <a:r>
                        <a:rPr lang="en-US" sz="2000" kern="120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15:50</a:t>
                      </a:r>
                      <a:endParaRPr lang="zh-TW" sz="2000" kern="120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5480" marR="15480" marT="8292" marB="0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hangingPunct="1">
                        <a:lnSpc>
                          <a:spcPct val="125000"/>
                        </a:lnSpc>
                      </a:pPr>
                      <a:r>
                        <a:rPr lang="zh-TW" sz="2000" kern="120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考試說明</a:t>
                      </a:r>
                    </a:p>
                  </a:txBody>
                  <a:tcPr marL="15480" marR="15480" marT="8292" marB="0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952601"/>
                  </a:ext>
                </a:extLst>
              </a:tr>
              <a:tr h="441000">
                <a:tc>
                  <a:txBody>
                    <a:bodyPr/>
                    <a:lstStyle/>
                    <a:p>
                      <a:pPr lvl="0" algn="ctr">
                        <a:lnSpc>
                          <a:spcPct val="125000"/>
                        </a:lnSpc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latin typeface="Wingdings" pitchFamily="2"/>
                          <a:ea typeface="標楷體" pitchFamily="65"/>
                          <a:cs typeface="Times New Roman" pitchFamily="18"/>
                        </a:rPr>
                        <a:t>%</a:t>
                      </a:r>
                      <a:r>
                        <a:rPr lang="en-US" sz="2000" b="1" kern="120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15:50-</a:t>
                      </a:r>
                      <a:r>
                        <a:rPr lang="en-US" sz="2000" kern="1200">
                          <a:solidFill>
                            <a:srgbClr val="000000"/>
                          </a:solidFill>
                          <a:latin typeface="Wingdings" pitchFamily="2"/>
                          <a:ea typeface="標楷體" pitchFamily="65"/>
                          <a:cs typeface="Times New Roman" pitchFamily="18"/>
                        </a:rPr>
                        <a:t>%</a:t>
                      </a:r>
                      <a:r>
                        <a:rPr lang="en-US" sz="2000" b="1" kern="120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16:40</a:t>
                      </a:r>
                      <a:endParaRPr lang="zh-TW" sz="2000" kern="1200">
                        <a:latin typeface="Calibri" pitchFamily="34"/>
                        <a:ea typeface="新細明體" pitchFamily="18"/>
                        <a:cs typeface="Times New Roman" pitchFamily="18"/>
                      </a:endParaRPr>
                    </a:p>
                  </a:txBody>
                  <a:tcPr marL="15480" marR="15480" marT="8292" marB="0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hangingPunct="1">
                        <a:lnSpc>
                          <a:spcPct val="125000"/>
                        </a:lnSpc>
                      </a:pPr>
                      <a:r>
                        <a:rPr lang="zh-TW" sz="2400" b="1" kern="1200" dirty="0">
                          <a:solidFill>
                            <a:srgbClr val="000000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寫作測驗</a:t>
                      </a:r>
                    </a:p>
                  </a:txBody>
                  <a:tcPr marL="15480" marR="15480" marT="8292" marB="0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6026564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>
            <a:extLst>
              <a:ext uri="{FF2B5EF4-FFF2-40B4-BE49-F238E27FC236}">
                <a16:creationId xmlns:a16="http://schemas.microsoft.com/office/drawing/2014/main" id="{D485D663-06B4-451A-9A40-42EAC67E7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902" y="253613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國中教育會考怎麼考</a:t>
            </a:r>
          </a:p>
        </p:txBody>
      </p:sp>
      <p:sp>
        <p:nvSpPr>
          <p:cNvPr id="10243" name="投影片編號版面配置區 4">
            <a:extLst>
              <a:ext uri="{FF2B5EF4-FFF2-40B4-BE49-F238E27FC236}">
                <a16:creationId xmlns:a16="http://schemas.microsoft.com/office/drawing/2014/main" id="{02361B48-F0BD-461C-8AF6-64CCC40DD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AA63799-33CF-42CD-89C8-ADBFB9F66F07}" type="slidenum">
              <a:rPr lang="zh-TW" altLang="en-US" sz="1200">
                <a:solidFill>
                  <a:srgbClr val="89898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zh-TW" altLang="en-US" sz="1200">
              <a:solidFill>
                <a:srgbClr val="898989"/>
              </a:solidFill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  <p:graphicFrame>
        <p:nvGraphicFramePr>
          <p:cNvPr id="5" name="內容版面配置區 3">
            <a:extLst>
              <a:ext uri="{FF2B5EF4-FFF2-40B4-BE49-F238E27FC236}">
                <a16:creationId xmlns:a16="http://schemas.microsoft.com/office/drawing/2014/main" id="{FA02E8C5-B44C-4CE9-AFF9-C746F4B0C01C}"/>
              </a:ext>
            </a:extLst>
          </p:cNvPr>
          <p:cNvGraphicFramePr>
            <a:graphicFrameLocks/>
          </p:cNvGraphicFramePr>
          <p:nvPr/>
        </p:nvGraphicFramePr>
        <p:xfrm>
          <a:off x="2351088" y="1341439"/>
          <a:ext cx="7704138" cy="5040311"/>
        </p:xfrm>
        <a:graphic>
          <a:graphicData uri="http://schemas.openxmlformats.org/drawingml/2006/table">
            <a:tbl>
              <a:tblPr/>
              <a:tblGrid>
                <a:gridCol w="17030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95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74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41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83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標楷體"/>
                          <a:cs typeface="Times New Roman"/>
                        </a:rPr>
                        <a:t>考試科目</a:t>
                      </a:r>
                      <a:endParaRPr lang="zh-TW" sz="2400" kern="1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8" marR="19048" marT="19049" marB="19049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標楷體"/>
                          <a:cs typeface="Times New Roman"/>
                        </a:rPr>
                        <a:t>題型</a:t>
                      </a:r>
                      <a:endParaRPr lang="zh-TW" sz="2400" kern="1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8" marR="19048" marT="19049" marB="19049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標楷體"/>
                          <a:cs typeface="Times New Roman"/>
                        </a:rPr>
                        <a:t>題數</a:t>
                      </a:r>
                      <a:endParaRPr lang="zh-TW" sz="2400" kern="1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8" marR="19048" marT="19049" marB="19049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標楷體"/>
                          <a:cs typeface="Times New Roman"/>
                        </a:rPr>
                        <a:t>考試時間</a:t>
                      </a:r>
                      <a:endParaRPr lang="zh-TW" sz="2400" kern="1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8" marR="19048" marT="19049" marB="19049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4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國　文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8" marR="19048" marT="19049" marB="19049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4</a:t>
                      </a:r>
                      <a:r>
                        <a:rPr lang="zh-TW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選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1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8" marR="19048" marT="19049" marB="19049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38</a:t>
                      </a:r>
                      <a:r>
                        <a:rPr lang="zh-TW" altLang="zh-TW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～</a:t>
                      </a:r>
                      <a:r>
                        <a:rPr lang="en-US" altLang="zh-TW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46</a:t>
                      </a:r>
                      <a:r>
                        <a:rPr lang="zh-TW" altLang="zh-TW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題</a:t>
                      </a:r>
                      <a:endParaRPr lang="zh-TW" altLang="zh-TW" sz="2400" kern="100" dirty="0"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19048" marR="19048" marT="19049" marB="19049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70</a:t>
                      </a:r>
                      <a:r>
                        <a:rPr lang="zh-TW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分鐘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8" marR="19048" marT="19049" marB="19049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149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英</a:t>
                      </a:r>
                      <a:r>
                        <a:rPr lang="en-US" sz="2400" b="1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  </a:t>
                      </a:r>
                      <a:r>
                        <a:rPr lang="zh-TW" sz="2400" b="1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語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8" marR="19048" marT="19049" marB="19049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4</a:t>
                      </a:r>
                      <a:r>
                        <a:rPr lang="zh-TW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選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1</a:t>
                      </a:r>
                      <a:r>
                        <a:rPr lang="zh-TW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（閱讀）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8" marR="19048" marT="19049" marB="19049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40</a:t>
                      </a:r>
                      <a:r>
                        <a:rPr lang="zh-TW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～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45</a:t>
                      </a:r>
                      <a:r>
                        <a:rPr lang="zh-TW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題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8" marR="19048" marT="19049" marB="19049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60</a:t>
                      </a:r>
                      <a:r>
                        <a:rPr lang="zh-TW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分鐘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8" marR="19048" marT="19049" marB="19049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149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3</a:t>
                      </a:r>
                      <a:r>
                        <a:rPr lang="zh-TW" sz="2400" kern="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選</a:t>
                      </a:r>
                      <a:r>
                        <a:rPr lang="en-US" sz="2400" kern="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1</a:t>
                      </a:r>
                      <a:r>
                        <a:rPr lang="zh-TW" sz="2400" kern="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（聽力）</a:t>
                      </a:r>
                      <a:endParaRPr lang="zh-TW" sz="2400" kern="100" dirty="0">
                        <a:solidFill>
                          <a:srgbClr val="FF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8" marR="19048" marT="19049" marB="19049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20</a:t>
                      </a:r>
                      <a:r>
                        <a:rPr lang="zh-TW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～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30</a:t>
                      </a:r>
                      <a:r>
                        <a:rPr lang="zh-TW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題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8" marR="19048" marT="19049" marB="19049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25</a:t>
                      </a:r>
                      <a:r>
                        <a:rPr lang="zh-TW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分鐘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8" marR="19048" marT="19049" marB="19049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149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數　學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8" marR="19048" marT="19049" marB="19049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4</a:t>
                      </a:r>
                      <a:r>
                        <a:rPr lang="zh-TW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選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1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8" marR="19048" marT="19049" marB="19049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2</a:t>
                      </a:r>
                      <a:r>
                        <a:rPr lang="en-US" altLang="zh-TW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3</a:t>
                      </a:r>
                      <a:r>
                        <a:rPr lang="zh-TW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～</a:t>
                      </a:r>
                      <a:r>
                        <a:rPr lang="en-US" altLang="zh-TW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28</a:t>
                      </a:r>
                      <a:r>
                        <a:rPr lang="zh-TW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題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8" marR="19048" marT="19049" marB="19049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80</a:t>
                      </a:r>
                      <a:r>
                        <a:rPr lang="zh-TW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分鐘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8" marR="19048" marT="19049" marB="19049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149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非選擇題</a:t>
                      </a:r>
                      <a:endParaRPr lang="zh-TW" sz="2400" kern="100" dirty="0">
                        <a:solidFill>
                          <a:srgbClr val="FF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8" marR="19048" marT="19049" marB="19049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2</a:t>
                      </a:r>
                      <a:r>
                        <a:rPr lang="zh-TW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題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8" marR="19048" marT="19049" marB="19049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14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社　會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8" marR="19048" marT="19049" marB="19049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4</a:t>
                      </a:r>
                      <a:r>
                        <a:rPr lang="zh-TW" sz="24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選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1</a:t>
                      </a:r>
                      <a:endParaRPr lang="zh-TW" sz="24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8" marR="19048" marT="19049" marB="19049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50</a:t>
                      </a:r>
                      <a:r>
                        <a:rPr lang="zh-TW" altLang="zh-TW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～</a:t>
                      </a:r>
                      <a:r>
                        <a:rPr lang="en-US" altLang="zh-TW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60</a:t>
                      </a:r>
                      <a:r>
                        <a:rPr lang="zh-TW" altLang="zh-TW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題</a:t>
                      </a:r>
                      <a:endParaRPr lang="zh-TW" altLang="zh-TW" sz="2400" kern="100" dirty="0"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19048" marR="19048" marT="19049" marB="19049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70</a:t>
                      </a:r>
                      <a:r>
                        <a:rPr lang="zh-TW" sz="24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分鐘</a:t>
                      </a:r>
                      <a:endParaRPr lang="zh-TW" sz="24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8" marR="19048" marT="19049" marB="19049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14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自　然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8" marR="19048" marT="19049" marB="19049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4</a:t>
                      </a:r>
                      <a:r>
                        <a:rPr lang="zh-TW" sz="24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選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1</a:t>
                      </a:r>
                      <a:endParaRPr lang="zh-TW" sz="24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8" marR="19048" marT="19049" marB="19049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45</a:t>
                      </a:r>
                      <a:r>
                        <a:rPr lang="zh-TW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～</a:t>
                      </a:r>
                      <a:r>
                        <a:rPr lang="en-US" altLang="zh-TW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55</a:t>
                      </a:r>
                      <a:r>
                        <a:rPr lang="zh-TW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題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8" marR="19048" marT="19049" marB="19049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70</a:t>
                      </a:r>
                      <a:r>
                        <a:rPr lang="zh-TW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分鐘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8" marR="19048" marT="19049" marB="19049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14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寫作測驗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8" marR="19048" marT="19049" marB="19049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引導寫作</a:t>
                      </a:r>
                      <a:endParaRPr lang="zh-TW" sz="2400" kern="100" dirty="0">
                        <a:solidFill>
                          <a:srgbClr val="FF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8" marR="19048" marT="19049" marB="19049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1</a:t>
                      </a:r>
                      <a:r>
                        <a:rPr lang="zh-TW" sz="24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題</a:t>
                      </a:r>
                      <a:endParaRPr lang="zh-TW" sz="24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8" marR="19048" marT="19049" marB="19049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50</a:t>
                      </a:r>
                      <a:r>
                        <a:rPr lang="zh-TW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分鐘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8" marR="19048" marT="19049" marB="19049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>
            <a:extLst>
              <a:ext uri="{FF2B5EF4-FFF2-40B4-BE49-F238E27FC236}">
                <a16:creationId xmlns:a16="http://schemas.microsoft.com/office/drawing/2014/main" id="{60515562-F59F-471A-A7F9-EA3635CD5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273" y="205128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國中教育會考考什麼</a:t>
            </a:r>
          </a:p>
        </p:txBody>
      </p:sp>
      <p:sp>
        <p:nvSpPr>
          <p:cNvPr id="11267" name="投影片編號版面配置區 1">
            <a:extLst>
              <a:ext uri="{FF2B5EF4-FFF2-40B4-BE49-F238E27FC236}">
                <a16:creationId xmlns:a16="http://schemas.microsoft.com/office/drawing/2014/main" id="{DF615FB5-FB5B-4DE7-A3B5-D5FDA0B07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DB4390-DB66-4722-A18A-EAEDC9FE0626}" type="slidenum">
              <a:rPr lang="zh-TW" altLang="en-US" sz="1200">
                <a:solidFill>
                  <a:srgbClr val="89898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zh-TW" altLang="en-US" sz="1200">
              <a:solidFill>
                <a:srgbClr val="898989"/>
              </a:solidFill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  <p:graphicFrame>
        <p:nvGraphicFramePr>
          <p:cNvPr id="6" name="內容版面配置區 4">
            <a:extLst>
              <a:ext uri="{FF2B5EF4-FFF2-40B4-BE49-F238E27FC236}">
                <a16:creationId xmlns:a16="http://schemas.microsoft.com/office/drawing/2014/main" id="{415F6297-E275-4B9C-9A4B-D35110F980D8}"/>
              </a:ext>
            </a:extLst>
          </p:cNvPr>
          <p:cNvGraphicFramePr>
            <a:graphicFrameLocks/>
          </p:cNvGraphicFramePr>
          <p:nvPr/>
        </p:nvGraphicFramePr>
        <p:xfrm>
          <a:off x="2351088" y="1341439"/>
          <a:ext cx="7721600" cy="5091119"/>
        </p:xfrm>
        <a:graphic>
          <a:graphicData uri="http://schemas.openxmlformats.org/drawingml/2006/table">
            <a:tbl>
              <a:tblPr/>
              <a:tblGrid>
                <a:gridCol w="142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996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72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標楷體"/>
                          <a:cs typeface="Times New Roman"/>
                        </a:rPr>
                        <a:t>考科</a:t>
                      </a:r>
                      <a:endParaRPr lang="zh-TW" sz="2400" kern="1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5" marR="19055" marT="19004" marB="19004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標楷體"/>
                          <a:cs typeface="Times New Roman"/>
                        </a:rPr>
                        <a:t>命題依據</a:t>
                      </a:r>
                      <a:endParaRPr lang="zh-TW" sz="2400" kern="1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5" marR="19055" marT="19004" marB="19004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54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0" dirty="0">
                          <a:latin typeface="Times New Roman"/>
                          <a:ea typeface="標楷體"/>
                          <a:cs typeface="Times New Roman"/>
                        </a:rPr>
                        <a:t>國　文</a:t>
                      </a:r>
                      <a:endParaRPr lang="zh-TW" sz="24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5" marR="19055" marT="19004" marB="19004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000" kern="0" dirty="0">
                          <a:latin typeface="Times New Roman"/>
                          <a:ea typeface="標楷體"/>
                          <a:cs typeface="Times New Roman"/>
                        </a:rPr>
                        <a:t>「十二年國民基本教育課程綱要」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000" kern="0" dirty="0">
                          <a:latin typeface="Times New Roman"/>
                          <a:ea typeface="標楷體"/>
                          <a:cs typeface="Times New Roman"/>
                        </a:rPr>
                        <a:t>語文領域</a:t>
                      </a:r>
                      <a:r>
                        <a:rPr lang="en-US" altLang="zh-TW" sz="2000" kern="0" dirty="0">
                          <a:latin typeface="Times New Roman"/>
                          <a:ea typeface="標楷體"/>
                          <a:cs typeface="Times New Roman"/>
                        </a:rPr>
                        <a:t>-</a:t>
                      </a:r>
                      <a:r>
                        <a:rPr lang="zh-TW" altLang="en-US" sz="2000" kern="0" dirty="0">
                          <a:latin typeface="Times New Roman"/>
                          <a:ea typeface="標楷體"/>
                          <a:cs typeface="Times New Roman"/>
                        </a:rPr>
                        <a:t>國語文</a:t>
                      </a:r>
                      <a:r>
                        <a:rPr lang="en-US" altLang="zh-TW" sz="2000" kern="0" dirty="0">
                          <a:latin typeface="Times New Roman"/>
                          <a:ea typeface="標楷體"/>
                          <a:cs typeface="Times New Roman"/>
                        </a:rPr>
                        <a:t>/</a:t>
                      </a:r>
                      <a:r>
                        <a:rPr lang="zh-TW" altLang="en-US" sz="2000" kern="0" dirty="0">
                          <a:latin typeface="Times New Roman"/>
                          <a:ea typeface="標楷體"/>
                          <a:cs typeface="Times New Roman"/>
                        </a:rPr>
                        <a:t>第四學習階段</a:t>
                      </a:r>
                      <a:r>
                        <a:rPr lang="en-US" altLang="zh-TW" sz="2000" kern="0" dirty="0">
                          <a:latin typeface="Times New Roman"/>
                          <a:ea typeface="標楷體"/>
                          <a:cs typeface="Times New Roman"/>
                        </a:rPr>
                        <a:t>/</a:t>
                      </a:r>
                      <a:r>
                        <a:rPr lang="zh-TW" altLang="en-US" sz="2000" kern="0" dirty="0">
                          <a:latin typeface="Times New Roman"/>
                          <a:ea typeface="標楷體"/>
                          <a:cs typeface="Times New Roman"/>
                        </a:rPr>
                        <a:t>學習表現及學習內容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5" marR="19055" marT="19004" marB="19004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24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0" dirty="0">
                          <a:latin typeface="Times New Roman"/>
                          <a:ea typeface="標楷體"/>
                          <a:cs typeface="Times New Roman"/>
                        </a:rPr>
                        <a:t>英　語</a:t>
                      </a:r>
                      <a:endParaRPr lang="zh-TW" sz="24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5" marR="19055" marT="19004" marB="19004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zh-TW" sz="2000" kern="0" dirty="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「十二年國民基本教育課程綱要」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zh-TW" sz="2000" kern="0" dirty="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語文領域</a:t>
                      </a:r>
                      <a:r>
                        <a:rPr lang="en-US" altLang="zh-TW" sz="2000" kern="0" dirty="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-</a:t>
                      </a:r>
                      <a:r>
                        <a:rPr lang="zh-TW" altLang="zh-TW" sz="2000" kern="0" dirty="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英語文</a:t>
                      </a:r>
                      <a:r>
                        <a:rPr lang="en-US" altLang="zh-TW" sz="2000" kern="0" dirty="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/</a:t>
                      </a:r>
                      <a:r>
                        <a:rPr lang="zh-TW" altLang="zh-TW" sz="2000" kern="0" dirty="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第四學習階段</a:t>
                      </a:r>
                      <a:r>
                        <a:rPr lang="en-US" altLang="zh-TW" sz="2000" kern="0" dirty="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/</a:t>
                      </a:r>
                      <a:r>
                        <a:rPr lang="zh-TW" altLang="zh-TW" sz="2000" kern="0" dirty="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學習表現及學習內容</a:t>
                      </a:r>
                      <a:endParaRPr lang="en-US" altLang="zh-TW" sz="2000" kern="0" dirty="0">
                        <a:solidFill>
                          <a:schemeClr val="tx1"/>
                        </a:solidFill>
                        <a:latin typeface="Times New Roman"/>
                        <a:ea typeface="標楷體"/>
                        <a:cs typeface="Times New Roman"/>
                      </a:endParaRPr>
                    </a:p>
                    <a:p>
                      <a:pPr marL="180000"/>
                      <a:r>
                        <a:rPr lang="en-US" altLang="zh-TW" sz="2000" kern="0" dirty="0">
                          <a:latin typeface="Times New Roman"/>
                          <a:ea typeface="標楷體"/>
                          <a:cs typeface="Times New Roman"/>
                        </a:rPr>
                        <a:t>(</a:t>
                      </a:r>
                      <a:r>
                        <a:rPr lang="zh-TW" altLang="zh-TW" sz="2000" kern="0" dirty="0">
                          <a:latin typeface="Times New Roman"/>
                          <a:ea typeface="標楷體"/>
                          <a:cs typeface="Times New Roman"/>
                        </a:rPr>
                        <a:t>最基本之</a:t>
                      </a:r>
                      <a:r>
                        <a:rPr lang="en-US" altLang="zh-TW" sz="2000" kern="0" dirty="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1,200</a:t>
                      </a:r>
                      <a:r>
                        <a:rPr lang="zh-TW" altLang="zh-TW" sz="2000" kern="0" dirty="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字詞</a:t>
                      </a:r>
                      <a:r>
                        <a:rPr lang="zh-TW" altLang="en-US" sz="2000" kern="0" dirty="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參見課綱附錄五：表一</a:t>
                      </a:r>
                      <a:r>
                        <a:rPr lang="en-US" altLang="zh-TW" sz="2000" kern="0" dirty="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)</a:t>
                      </a:r>
                      <a:endParaRPr lang="zh-TW" altLang="zh-TW" sz="2000" kern="100" dirty="0">
                        <a:solidFill>
                          <a:schemeClr val="tx1"/>
                        </a:solidFill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19055" marR="19055" marT="19004" marB="19004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07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0" dirty="0">
                          <a:latin typeface="Times New Roman"/>
                          <a:ea typeface="標楷體"/>
                          <a:cs typeface="Times New Roman"/>
                        </a:rPr>
                        <a:t>數　學</a:t>
                      </a:r>
                      <a:endParaRPr lang="zh-TW" sz="24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5" marR="19055" marT="19004" marB="19004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000" kern="0" dirty="0">
                          <a:latin typeface="Times New Roman"/>
                          <a:ea typeface="標楷體"/>
                          <a:cs typeface="Times New Roman"/>
                        </a:rPr>
                        <a:t>「十二年國民基本教育課程綱要」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000" kern="0" dirty="0">
                          <a:latin typeface="Times New Roman"/>
                          <a:ea typeface="標楷體"/>
                          <a:cs typeface="Times New Roman"/>
                        </a:rPr>
                        <a:t>數學領域</a:t>
                      </a:r>
                      <a:r>
                        <a:rPr lang="en-US" altLang="zh-TW" sz="2000" kern="0" dirty="0">
                          <a:latin typeface="Times New Roman"/>
                          <a:ea typeface="標楷體"/>
                          <a:cs typeface="Times New Roman"/>
                        </a:rPr>
                        <a:t>/</a:t>
                      </a:r>
                      <a:r>
                        <a:rPr lang="zh-TW" altLang="en-US" sz="2000" kern="0" dirty="0">
                          <a:latin typeface="Times New Roman"/>
                          <a:ea typeface="標楷體"/>
                          <a:cs typeface="Times New Roman"/>
                        </a:rPr>
                        <a:t>第四學習階段</a:t>
                      </a:r>
                      <a:r>
                        <a:rPr lang="en-US" altLang="zh-TW" sz="2000" kern="0" dirty="0">
                          <a:latin typeface="Times New Roman"/>
                          <a:ea typeface="標楷體"/>
                          <a:cs typeface="Times New Roman"/>
                        </a:rPr>
                        <a:t>/</a:t>
                      </a:r>
                      <a:r>
                        <a:rPr lang="zh-TW" altLang="en-US" sz="2000" kern="0" dirty="0">
                          <a:latin typeface="Times New Roman"/>
                          <a:ea typeface="標楷體"/>
                          <a:cs typeface="Times New Roman"/>
                        </a:rPr>
                        <a:t>學習表現及學習內容</a:t>
                      </a:r>
                    </a:p>
                  </a:txBody>
                  <a:tcPr marL="19055" marR="19055" marT="19004" marB="19004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30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0" dirty="0">
                          <a:latin typeface="Times New Roman"/>
                          <a:ea typeface="標楷體"/>
                          <a:cs typeface="Times New Roman"/>
                        </a:rPr>
                        <a:t>社　會</a:t>
                      </a:r>
                      <a:endParaRPr lang="zh-TW" sz="24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5" marR="19055" marT="19004" marB="19004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000" kern="0" dirty="0">
                          <a:latin typeface="Times New Roman"/>
                          <a:ea typeface="標楷體"/>
                          <a:cs typeface="Times New Roman"/>
                        </a:rPr>
                        <a:t>「十二年國民基本教育課程綱要」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000" kern="0" dirty="0">
                          <a:latin typeface="Times New Roman"/>
                          <a:ea typeface="標楷體"/>
                          <a:cs typeface="Times New Roman"/>
                        </a:rPr>
                        <a:t>社會領域</a:t>
                      </a:r>
                      <a:r>
                        <a:rPr lang="en-US" altLang="zh-TW" sz="2000" kern="0" dirty="0">
                          <a:latin typeface="Times New Roman"/>
                          <a:ea typeface="標楷體"/>
                          <a:cs typeface="Times New Roman"/>
                        </a:rPr>
                        <a:t>/</a:t>
                      </a:r>
                      <a:r>
                        <a:rPr lang="zh-TW" altLang="en-US" sz="2000" kern="0" dirty="0">
                          <a:latin typeface="Times New Roman"/>
                          <a:ea typeface="標楷體"/>
                          <a:cs typeface="Times New Roman"/>
                        </a:rPr>
                        <a:t>第四學習階段</a:t>
                      </a:r>
                      <a:r>
                        <a:rPr lang="en-US" altLang="zh-TW" sz="2000" kern="0" dirty="0">
                          <a:latin typeface="Times New Roman"/>
                          <a:ea typeface="標楷體"/>
                          <a:cs typeface="Times New Roman"/>
                        </a:rPr>
                        <a:t>/</a:t>
                      </a:r>
                      <a:r>
                        <a:rPr lang="zh-TW" altLang="en-US" sz="2000" kern="0" dirty="0">
                          <a:latin typeface="Times New Roman"/>
                          <a:ea typeface="標楷體"/>
                          <a:cs typeface="Times New Roman"/>
                        </a:rPr>
                        <a:t>學習表現及學習內容</a:t>
                      </a:r>
                    </a:p>
                  </a:txBody>
                  <a:tcPr marL="19055" marR="19055" marT="19004" marB="19004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46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0" dirty="0">
                          <a:latin typeface="Times New Roman"/>
                          <a:ea typeface="標楷體"/>
                          <a:cs typeface="Times New Roman"/>
                        </a:rPr>
                        <a:t>自　然</a:t>
                      </a:r>
                      <a:endParaRPr lang="zh-TW" sz="24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5" marR="19055" marT="19004" marB="19004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000" kern="0" dirty="0">
                          <a:latin typeface="Times New Roman"/>
                          <a:ea typeface="標楷體"/>
                          <a:cs typeface="Times New Roman"/>
                        </a:rPr>
                        <a:t>「十二年國民基本教育課程綱要」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000" kern="0" dirty="0">
                          <a:latin typeface="Times New Roman"/>
                          <a:ea typeface="標楷體"/>
                          <a:cs typeface="Times New Roman"/>
                        </a:rPr>
                        <a:t>自然科學領域</a:t>
                      </a:r>
                      <a:r>
                        <a:rPr lang="en-US" altLang="zh-TW" sz="2000" kern="0" dirty="0">
                          <a:latin typeface="Times New Roman"/>
                          <a:ea typeface="標楷體"/>
                          <a:cs typeface="Times New Roman"/>
                        </a:rPr>
                        <a:t>/</a:t>
                      </a:r>
                      <a:r>
                        <a:rPr lang="zh-TW" altLang="en-US" sz="2000" kern="0" dirty="0">
                          <a:latin typeface="Times New Roman"/>
                          <a:ea typeface="標楷體"/>
                          <a:cs typeface="Times New Roman"/>
                        </a:rPr>
                        <a:t>第四學習階段</a:t>
                      </a:r>
                      <a:r>
                        <a:rPr lang="en-US" altLang="zh-TW" sz="2000" kern="0" dirty="0">
                          <a:latin typeface="Times New Roman"/>
                          <a:ea typeface="標楷體"/>
                          <a:cs typeface="Times New Roman"/>
                        </a:rPr>
                        <a:t>/</a:t>
                      </a:r>
                      <a:r>
                        <a:rPr lang="zh-TW" altLang="en-US" sz="2000" kern="0" dirty="0">
                          <a:latin typeface="Times New Roman"/>
                          <a:ea typeface="標楷體"/>
                          <a:cs typeface="Times New Roman"/>
                        </a:rPr>
                        <a:t>學習表現及學習內容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5" marR="19055" marT="19004" marB="19004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75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0" dirty="0">
                          <a:latin typeface="Times New Roman"/>
                          <a:ea typeface="標楷體"/>
                          <a:cs typeface="Times New Roman"/>
                        </a:rPr>
                        <a:t>寫作測驗</a:t>
                      </a:r>
                      <a:endParaRPr lang="zh-TW" sz="24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5" marR="19055" marT="19004" marB="19004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000" kern="0" dirty="0">
                          <a:latin typeface="Times New Roman"/>
                          <a:ea typeface="標楷體"/>
                          <a:cs typeface="Times New Roman"/>
                        </a:rPr>
                        <a:t>「十二年國民基本教育課程綱要」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000" kern="0" dirty="0">
                          <a:latin typeface="Times New Roman"/>
                          <a:ea typeface="標楷體"/>
                          <a:cs typeface="Times New Roman"/>
                        </a:rPr>
                        <a:t>語文領域</a:t>
                      </a:r>
                      <a:r>
                        <a:rPr lang="en-US" altLang="zh-TW" sz="2000" kern="0" dirty="0">
                          <a:latin typeface="Times New Roman"/>
                          <a:ea typeface="標楷體"/>
                          <a:cs typeface="Times New Roman"/>
                        </a:rPr>
                        <a:t>-</a:t>
                      </a:r>
                      <a:r>
                        <a:rPr lang="zh-TW" altLang="en-US" sz="2000" kern="0" dirty="0">
                          <a:latin typeface="Times New Roman"/>
                          <a:ea typeface="標楷體"/>
                          <a:cs typeface="Times New Roman"/>
                        </a:rPr>
                        <a:t>國語文</a:t>
                      </a:r>
                      <a:r>
                        <a:rPr lang="en-US" altLang="zh-TW" sz="2000" kern="0" dirty="0">
                          <a:latin typeface="Times New Roman"/>
                          <a:ea typeface="標楷體"/>
                          <a:cs typeface="Times New Roman"/>
                        </a:rPr>
                        <a:t>/</a:t>
                      </a:r>
                      <a:r>
                        <a:rPr lang="zh-TW" altLang="en-US" sz="2000" kern="0" dirty="0">
                          <a:latin typeface="Times New Roman"/>
                          <a:ea typeface="標楷體"/>
                          <a:cs typeface="Times New Roman"/>
                        </a:rPr>
                        <a:t>第四學習階段</a:t>
                      </a:r>
                      <a:r>
                        <a:rPr lang="en-US" altLang="zh-TW" sz="2000" kern="0" dirty="0">
                          <a:latin typeface="Times New Roman"/>
                          <a:ea typeface="標楷體"/>
                          <a:cs typeface="Times New Roman"/>
                        </a:rPr>
                        <a:t>/</a:t>
                      </a:r>
                      <a:r>
                        <a:rPr lang="zh-TW" altLang="en-US" sz="2000" kern="0" dirty="0">
                          <a:latin typeface="Times New Roman"/>
                          <a:ea typeface="標楷體"/>
                          <a:cs typeface="Times New Roman"/>
                        </a:rPr>
                        <a:t>學習表現及學習內容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5" marR="19055" marT="19004" marB="19004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群組 13333">
            <a:extLst>
              <a:ext uri="{FF2B5EF4-FFF2-40B4-BE49-F238E27FC236}">
                <a16:creationId xmlns:a16="http://schemas.microsoft.com/office/drawing/2014/main" id="{9A5A1434-9334-48BF-8E12-E4F1DC58CFA2}"/>
              </a:ext>
            </a:extLst>
          </p:cNvPr>
          <p:cNvGrpSpPr>
            <a:grpSpLocks/>
          </p:cNvGrpSpPr>
          <p:nvPr/>
        </p:nvGrpSpPr>
        <p:grpSpPr bwMode="auto">
          <a:xfrm>
            <a:off x="2019301" y="1328738"/>
            <a:ext cx="1889125" cy="4464050"/>
            <a:chOff x="660644" y="628604"/>
            <a:chExt cx="2519363" cy="5953128"/>
          </a:xfrm>
        </p:grpSpPr>
        <p:sp>
          <p:nvSpPr>
            <p:cNvPr id="3" name="矩形 15">
              <a:extLst>
                <a:ext uri="{FF2B5EF4-FFF2-40B4-BE49-F238E27FC236}">
                  <a16:creationId xmlns:a16="http://schemas.microsoft.com/office/drawing/2014/main" id="{5CC4F2AE-7227-4B53-8325-0DDA4EE49660}"/>
                </a:ext>
              </a:extLst>
            </p:cNvPr>
            <p:cNvSpPr/>
            <p:nvPr/>
          </p:nvSpPr>
          <p:spPr>
            <a:xfrm>
              <a:off x="1005734" y="628604"/>
              <a:ext cx="2174273" cy="334493"/>
            </a:xfrm>
            <a:prstGeom prst="rect">
              <a:avLst/>
            </a:prstGeom>
            <a:noFill/>
            <a:ln w="19046" cap="flat">
              <a:solidFill>
                <a:srgbClr val="000000"/>
              </a:solidFill>
              <a:prstDash val="solid"/>
              <a:miter/>
            </a:ln>
          </p:spPr>
          <p:txBody>
            <a:bodyPr lIns="68580" tIns="34290" rIns="68580" bIns="34290" anchor="ctr" anchorCtr="1"/>
            <a:lstStyle/>
            <a:p>
              <a:pPr algn="ctr"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1650" kern="0">
                  <a:solidFill>
                    <a:srgbClr val="000000"/>
                  </a:solidFill>
                  <a:latin typeface="標楷體" pitchFamily="65"/>
                  <a:ea typeface="標楷體" pitchFamily="65"/>
                </a:rPr>
                <a:t>決定測驗目的</a:t>
              </a:r>
            </a:p>
          </p:txBody>
        </p:sp>
        <p:sp>
          <p:nvSpPr>
            <p:cNvPr id="4" name="矩形 17">
              <a:extLst>
                <a:ext uri="{FF2B5EF4-FFF2-40B4-BE49-F238E27FC236}">
                  <a16:creationId xmlns:a16="http://schemas.microsoft.com/office/drawing/2014/main" id="{CBDE0D4C-B6C0-4CED-8A5B-E679AC301B5A}"/>
                </a:ext>
              </a:extLst>
            </p:cNvPr>
            <p:cNvSpPr/>
            <p:nvPr/>
          </p:nvSpPr>
          <p:spPr>
            <a:xfrm>
              <a:off x="1005734" y="1234079"/>
              <a:ext cx="2174273" cy="334493"/>
            </a:xfrm>
            <a:prstGeom prst="rect">
              <a:avLst/>
            </a:prstGeom>
            <a:noFill/>
            <a:ln w="19046" cap="flat">
              <a:solidFill>
                <a:srgbClr val="000000"/>
              </a:solidFill>
              <a:prstDash val="solid"/>
              <a:miter/>
            </a:ln>
          </p:spPr>
          <p:txBody>
            <a:bodyPr lIns="68580" tIns="34290" rIns="68580" bIns="34290" anchor="ctr" anchorCtr="1"/>
            <a:lstStyle/>
            <a:p>
              <a:pPr algn="ctr"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1650" kern="0">
                  <a:solidFill>
                    <a:srgbClr val="000000"/>
                  </a:solidFill>
                  <a:latin typeface="標楷體" pitchFamily="65"/>
                  <a:ea typeface="標楷體" pitchFamily="65"/>
                </a:rPr>
                <a:t>建立雙向細目表</a:t>
              </a:r>
            </a:p>
          </p:txBody>
        </p:sp>
        <p:sp>
          <p:nvSpPr>
            <p:cNvPr id="5" name="矩形 19">
              <a:extLst>
                <a:ext uri="{FF2B5EF4-FFF2-40B4-BE49-F238E27FC236}">
                  <a16:creationId xmlns:a16="http://schemas.microsoft.com/office/drawing/2014/main" id="{605A00C7-199E-47F3-B7D7-04606009B968}"/>
                </a:ext>
              </a:extLst>
            </p:cNvPr>
            <p:cNvSpPr/>
            <p:nvPr/>
          </p:nvSpPr>
          <p:spPr>
            <a:xfrm>
              <a:off x="1005734" y="1881894"/>
              <a:ext cx="2174273" cy="334493"/>
            </a:xfrm>
            <a:prstGeom prst="rect">
              <a:avLst/>
            </a:prstGeom>
            <a:noFill/>
            <a:ln w="19046" cap="flat">
              <a:solidFill>
                <a:srgbClr val="000000"/>
              </a:solidFill>
              <a:prstDash val="solid"/>
              <a:miter/>
            </a:ln>
          </p:spPr>
          <p:txBody>
            <a:bodyPr lIns="68580" tIns="34290" rIns="68580" bIns="34290" anchor="ctr" anchorCtr="1"/>
            <a:lstStyle/>
            <a:p>
              <a:pPr algn="ctr"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1650" kern="0">
                  <a:solidFill>
                    <a:srgbClr val="000000"/>
                  </a:solidFill>
                  <a:latin typeface="標楷體" pitchFamily="65"/>
                  <a:ea typeface="標楷體" pitchFamily="65"/>
                </a:rPr>
                <a:t>選用適當的題型</a:t>
              </a:r>
            </a:p>
          </p:txBody>
        </p:sp>
        <p:sp>
          <p:nvSpPr>
            <p:cNvPr id="6" name="矩形 21">
              <a:extLst>
                <a:ext uri="{FF2B5EF4-FFF2-40B4-BE49-F238E27FC236}">
                  <a16:creationId xmlns:a16="http://schemas.microsoft.com/office/drawing/2014/main" id="{4E920A23-7C55-4A3F-B363-B9F70A0CDC4D}"/>
                </a:ext>
              </a:extLst>
            </p:cNvPr>
            <p:cNvSpPr/>
            <p:nvPr/>
          </p:nvSpPr>
          <p:spPr>
            <a:xfrm>
              <a:off x="1005734" y="2517007"/>
              <a:ext cx="2174273" cy="717677"/>
            </a:xfrm>
            <a:prstGeom prst="rect">
              <a:avLst/>
            </a:prstGeom>
            <a:noFill/>
            <a:ln w="19046" cap="flat">
              <a:solidFill>
                <a:srgbClr val="000000"/>
              </a:solidFill>
              <a:prstDash val="solid"/>
              <a:miter/>
            </a:ln>
          </p:spPr>
          <p:txBody>
            <a:bodyPr lIns="68580" tIns="34290" rIns="68580" bIns="34290" anchor="ctr" anchorCtr="1"/>
            <a:lstStyle/>
            <a:p>
              <a:pPr algn="ctr"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1650" kern="0" dirty="0">
                  <a:solidFill>
                    <a:srgbClr val="000000"/>
                  </a:solidFill>
                  <a:latin typeface="標楷體" pitchFamily="65"/>
                  <a:ea typeface="標楷體" pitchFamily="65"/>
                </a:rPr>
                <a:t>根據命題原則</a:t>
              </a:r>
              <a:endParaRPr lang="en-US" sz="1650" kern="0" dirty="0">
                <a:solidFill>
                  <a:srgbClr val="000000"/>
                </a:solidFill>
                <a:latin typeface="標楷體" pitchFamily="65"/>
                <a:ea typeface="標楷體" pitchFamily="65"/>
              </a:endParaRPr>
            </a:p>
            <a:p>
              <a:pPr algn="ctr"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1650" kern="0" dirty="0">
                  <a:solidFill>
                    <a:srgbClr val="000000"/>
                  </a:solidFill>
                  <a:latin typeface="標楷體" pitchFamily="65"/>
                  <a:ea typeface="標楷體" pitchFamily="65"/>
                </a:rPr>
                <a:t>設計試題</a:t>
              </a:r>
            </a:p>
          </p:txBody>
        </p:sp>
        <p:sp>
          <p:nvSpPr>
            <p:cNvPr id="7" name="矩形 26">
              <a:extLst>
                <a:ext uri="{FF2B5EF4-FFF2-40B4-BE49-F238E27FC236}">
                  <a16:creationId xmlns:a16="http://schemas.microsoft.com/office/drawing/2014/main" id="{1636A881-C746-4B6C-8222-C083007FB867}"/>
                </a:ext>
              </a:extLst>
            </p:cNvPr>
            <p:cNvSpPr/>
            <p:nvPr/>
          </p:nvSpPr>
          <p:spPr>
            <a:xfrm>
              <a:off x="1003616" y="3535305"/>
              <a:ext cx="2174274" cy="334493"/>
            </a:xfrm>
            <a:prstGeom prst="rect">
              <a:avLst/>
            </a:prstGeom>
            <a:noFill/>
            <a:ln w="19046" cap="flat">
              <a:solidFill>
                <a:srgbClr val="000000"/>
              </a:solidFill>
              <a:prstDash val="solid"/>
              <a:miter/>
            </a:ln>
          </p:spPr>
          <p:txBody>
            <a:bodyPr lIns="68580" tIns="34290" rIns="68580" bIns="34290" anchor="ctr" anchorCtr="1"/>
            <a:lstStyle/>
            <a:p>
              <a:pPr algn="ctr"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1650" kern="0" dirty="0">
                  <a:solidFill>
                    <a:srgbClr val="000000"/>
                  </a:solidFill>
                  <a:latin typeface="標楷體" pitchFamily="65"/>
                  <a:ea typeface="標楷體" pitchFamily="65"/>
                </a:rPr>
                <a:t>試題修整與審訂</a:t>
              </a:r>
            </a:p>
          </p:txBody>
        </p:sp>
        <p:sp>
          <p:nvSpPr>
            <p:cNvPr id="8" name="矩形 30">
              <a:extLst>
                <a:ext uri="{FF2B5EF4-FFF2-40B4-BE49-F238E27FC236}">
                  <a16:creationId xmlns:a16="http://schemas.microsoft.com/office/drawing/2014/main" id="{00BD0790-EEA8-479E-920A-4D82D8DEAC81}"/>
                </a:ext>
              </a:extLst>
            </p:cNvPr>
            <p:cNvSpPr/>
            <p:nvPr/>
          </p:nvSpPr>
          <p:spPr>
            <a:xfrm>
              <a:off x="1005734" y="4153482"/>
              <a:ext cx="2174273" cy="334493"/>
            </a:xfrm>
            <a:prstGeom prst="rect">
              <a:avLst/>
            </a:prstGeom>
            <a:noFill/>
            <a:ln w="19046" cap="flat">
              <a:solidFill>
                <a:srgbClr val="000000"/>
              </a:solidFill>
              <a:prstDash val="solid"/>
              <a:miter/>
            </a:ln>
          </p:spPr>
          <p:txBody>
            <a:bodyPr lIns="68580" tIns="34290" rIns="68580" bIns="34290" anchor="ctr" anchorCtr="1"/>
            <a:lstStyle/>
            <a:p>
              <a:pPr algn="ctr"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1650" kern="0">
                  <a:solidFill>
                    <a:srgbClr val="000000"/>
                  </a:solidFill>
                  <a:latin typeface="標楷體" pitchFamily="65"/>
                  <a:ea typeface="標楷體" pitchFamily="65"/>
                </a:rPr>
                <a:t>進行預試</a:t>
              </a:r>
            </a:p>
          </p:txBody>
        </p:sp>
        <p:sp>
          <p:nvSpPr>
            <p:cNvPr id="9" name="矩形 32">
              <a:extLst>
                <a:ext uri="{FF2B5EF4-FFF2-40B4-BE49-F238E27FC236}">
                  <a16:creationId xmlns:a16="http://schemas.microsoft.com/office/drawing/2014/main" id="{FD581036-6DB7-46EE-B1D1-4BA6056FAB11}"/>
                </a:ext>
              </a:extLst>
            </p:cNvPr>
            <p:cNvSpPr/>
            <p:nvPr/>
          </p:nvSpPr>
          <p:spPr>
            <a:xfrm>
              <a:off x="1005734" y="4788595"/>
              <a:ext cx="2174273" cy="332377"/>
            </a:xfrm>
            <a:prstGeom prst="rect">
              <a:avLst/>
            </a:prstGeom>
            <a:noFill/>
            <a:ln w="19046" cap="flat">
              <a:solidFill>
                <a:srgbClr val="000000"/>
              </a:solidFill>
              <a:prstDash val="solid"/>
              <a:miter/>
            </a:ln>
          </p:spPr>
          <p:txBody>
            <a:bodyPr lIns="68580" tIns="34290" rIns="68580" bIns="34290" anchor="ctr" anchorCtr="1"/>
            <a:lstStyle/>
            <a:p>
              <a:pPr algn="ctr"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1650" kern="0">
                  <a:solidFill>
                    <a:srgbClr val="000000"/>
                  </a:solidFill>
                  <a:latin typeface="標楷體" pitchFamily="65"/>
                  <a:ea typeface="標楷體" pitchFamily="65"/>
                </a:rPr>
                <a:t>分析試題特徵</a:t>
              </a:r>
            </a:p>
          </p:txBody>
        </p:sp>
        <p:sp>
          <p:nvSpPr>
            <p:cNvPr id="10" name="矩形 34">
              <a:extLst>
                <a:ext uri="{FF2B5EF4-FFF2-40B4-BE49-F238E27FC236}">
                  <a16:creationId xmlns:a16="http://schemas.microsoft.com/office/drawing/2014/main" id="{D02915F2-B0DE-4A70-8995-BD91C6EE66D8}"/>
                </a:ext>
              </a:extLst>
            </p:cNvPr>
            <p:cNvSpPr/>
            <p:nvPr/>
          </p:nvSpPr>
          <p:spPr>
            <a:xfrm>
              <a:off x="1005734" y="5419474"/>
              <a:ext cx="2174273" cy="334493"/>
            </a:xfrm>
            <a:prstGeom prst="rect">
              <a:avLst/>
            </a:prstGeom>
            <a:noFill/>
            <a:ln w="19046" cap="flat">
              <a:solidFill>
                <a:srgbClr val="000000"/>
              </a:solidFill>
              <a:prstDash val="solid"/>
              <a:miter/>
            </a:ln>
          </p:spPr>
          <p:txBody>
            <a:bodyPr lIns="68580" tIns="34290" rIns="68580" bIns="34290" anchor="ctr" anchorCtr="1"/>
            <a:lstStyle/>
            <a:p>
              <a:pPr algn="ctr"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1650" kern="0">
                  <a:solidFill>
                    <a:srgbClr val="000000"/>
                  </a:solidFill>
                  <a:latin typeface="標楷體" pitchFamily="65"/>
                  <a:ea typeface="標楷體" pitchFamily="65"/>
                </a:rPr>
                <a:t>進入題庫</a:t>
              </a:r>
            </a:p>
          </p:txBody>
        </p:sp>
        <p:sp>
          <p:nvSpPr>
            <p:cNvPr id="11" name="矩形 36">
              <a:extLst>
                <a:ext uri="{FF2B5EF4-FFF2-40B4-BE49-F238E27FC236}">
                  <a16:creationId xmlns:a16="http://schemas.microsoft.com/office/drawing/2014/main" id="{AF07D552-B77B-4404-AD5C-3F0EE74D3FD0}"/>
                </a:ext>
              </a:extLst>
            </p:cNvPr>
            <p:cNvSpPr/>
            <p:nvPr/>
          </p:nvSpPr>
          <p:spPr>
            <a:xfrm>
              <a:off x="1003616" y="6247239"/>
              <a:ext cx="2174274" cy="334493"/>
            </a:xfrm>
            <a:prstGeom prst="rect">
              <a:avLst/>
            </a:prstGeom>
            <a:noFill/>
            <a:ln w="19046" cap="flat">
              <a:solidFill>
                <a:srgbClr val="000000"/>
              </a:solidFill>
              <a:prstDash val="solid"/>
              <a:miter/>
            </a:ln>
          </p:spPr>
          <p:txBody>
            <a:bodyPr lIns="68580" tIns="34290" rIns="68580" bIns="34290" anchor="ctr" anchorCtr="1"/>
            <a:lstStyle/>
            <a:p>
              <a:pPr algn="ctr"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1650" kern="0">
                  <a:solidFill>
                    <a:srgbClr val="000000"/>
                  </a:solidFill>
                  <a:latin typeface="標楷體" pitchFamily="65"/>
                  <a:ea typeface="標楷體" pitchFamily="65"/>
                </a:rPr>
                <a:t>闈內組正式題本</a:t>
              </a:r>
            </a:p>
          </p:txBody>
        </p:sp>
        <p:cxnSp>
          <p:nvCxnSpPr>
            <p:cNvPr id="12318" name="直線單箭頭接點 57">
              <a:extLst>
                <a:ext uri="{FF2B5EF4-FFF2-40B4-BE49-F238E27FC236}">
                  <a16:creationId xmlns:a16="http://schemas.microsoft.com/office/drawing/2014/main" id="{1E925E41-3444-4658-9CD7-F775E3EE6E7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76693" y="988969"/>
              <a:ext cx="0" cy="222245"/>
            </a:xfrm>
            <a:prstGeom prst="straightConnector1">
              <a:avLst/>
            </a:prstGeom>
            <a:noFill/>
            <a:ln w="19046">
              <a:solidFill>
                <a:srgbClr val="000000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19" name="直線單箭頭接點 74">
              <a:extLst>
                <a:ext uri="{FF2B5EF4-FFF2-40B4-BE49-F238E27FC236}">
                  <a16:creationId xmlns:a16="http://schemas.microsoft.com/office/drawing/2014/main" id="{AD9AC380-B65C-433C-87AF-063E626443C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76693" y="1623965"/>
              <a:ext cx="0" cy="222254"/>
            </a:xfrm>
            <a:prstGeom prst="straightConnector1">
              <a:avLst/>
            </a:prstGeom>
            <a:noFill/>
            <a:ln w="19046">
              <a:solidFill>
                <a:srgbClr val="000000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20" name="直線單箭頭接點 75">
              <a:extLst>
                <a:ext uri="{FF2B5EF4-FFF2-40B4-BE49-F238E27FC236}">
                  <a16:creationId xmlns:a16="http://schemas.microsoft.com/office/drawing/2014/main" id="{A0BB81FF-3E64-493E-8F6C-7E9BE7990AF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76693" y="2257379"/>
              <a:ext cx="0" cy="222254"/>
            </a:xfrm>
            <a:prstGeom prst="straightConnector1">
              <a:avLst/>
            </a:prstGeom>
            <a:noFill/>
            <a:ln w="19046">
              <a:solidFill>
                <a:srgbClr val="000000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21" name="直線單箭頭接點 76">
              <a:extLst>
                <a:ext uri="{FF2B5EF4-FFF2-40B4-BE49-F238E27FC236}">
                  <a16:creationId xmlns:a16="http://schemas.microsoft.com/office/drawing/2014/main" id="{17E7EF46-1C8C-49B4-8A4B-CEFCD8A63DF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76693" y="3278142"/>
              <a:ext cx="0" cy="222254"/>
            </a:xfrm>
            <a:prstGeom prst="straightConnector1">
              <a:avLst/>
            </a:prstGeom>
            <a:noFill/>
            <a:ln w="19046">
              <a:solidFill>
                <a:srgbClr val="000000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22" name="直線單箭頭接點 77">
              <a:extLst>
                <a:ext uri="{FF2B5EF4-FFF2-40B4-BE49-F238E27FC236}">
                  <a16:creationId xmlns:a16="http://schemas.microsoft.com/office/drawing/2014/main" id="{9B732E7F-C0E5-4DCE-A7B0-1319CAA9EAC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76693" y="3908383"/>
              <a:ext cx="0" cy="222245"/>
            </a:xfrm>
            <a:prstGeom prst="straightConnector1">
              <a:avLst/>
            </a:prstGeom>
            <a:noFill/>
            <a:ln w="19046">
              <a:solidFill>
                <a:srgbClr val="000000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23" name="直線單箭頭接點 78">
              <a:extLst>
                <a:ext uri="{FF2B5EF4-FFF2-40B4-BE49-F238E27FC236}">
                  <a16:creationId xmlns:a16="http://schemas.microsoft.com/office/drawing/2014/main" id="{91D06A01-3DB5-4F9E-993E-06199F0140E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76693" y="4543379"/>
              <a:ext cx="0" cy="222254"/>
            </a:xfrm>
            <a:prstGeom prst="straightConnector1">
              <a:avLst/>
            </a:prstGeom>
            <a:noFill/>
            <a:ln w="19046">
              <a:solidFill>
                <a:srgbClr val="000000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24" name="直線單箭頭接點 79">
              <a:extLst>
                <a:ext uri="{FF2B5EF4-FFF2-40B4-BE49-F238E27FC236}">
                  <a16:creationId xmlns:a16="http://schemas.microsoft.com/office/drawing/2014/main" id="{D1724657-79FC-48E3-95CA-20782EF2430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76693" y="5176793"/>
              <a:ext cx="0" cy="222254"/>
            </a:xfrm>
            <a:prstGeom prst="straightConnector1">
              <a:avLst/>
            </a:prstGeom>
            <a:noFill/>
            <a:ln w="19046">
              <a:solidFill>
                <a:srgbClr val="000000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25" name="直線單箭頭接點 80">
              <a:extLst>
                <a:ext uri="{FF2B5EF4-FFF2-40B4-BE49-F238E27FC236}">
                  <a16:creationId xmlns:a16="http://schemas.microsoft.com/office/drawing/2014/main" id="{01A3086D-BD5A-4BFF-82B2-3760D24C83E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76693" y="5811789"/>
              <a:ext cx="0" cy="396877"/>
            </a:xfrm>
            <a:prstGeom prst="straightConnector1">
              <a:avLst/>
            </a:prstGeom>
            <a:noFill/>
            <a:ln w="19046">
              <a:solidFill>
                <a:srgbClr val="000000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26" name="直線接點 101">
              <a:extLst>
                <a:ext uri="{FF2B5EF4-FFF2-40B4-BE49-F238E27FC236}">
                  <a16:creationId xmlns:a16="http://schemas.microsoft.com/office/drawing/2014/main" id="{89026A1A-46AC-4F7A-8B65-A4BED828369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65408" y="4943429"/>
              <a:ext cx="334963" cy="0"/>
            </a:xfrm>
            <a:prstGeom prst="straightConnector1">
              <a:avLst/>
            </a:prstGeom>
            <a:noFill/>
            <a:ln w="19046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27" name="直線接點 102">
              <a:extLst>
                <a:ext uri="{FF2B5EF4-FFF2-40B4-BE49-F238E27FC236}">
                  <a16:creationId xmlns:a16="http://schemas.microsoft.com/office/drawing/2014/main" id="{BB6CB421-4A7C-4F30-AADB-C8356688D24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60644" y="3690893"/>
              <a:ext cx="0" cy="1260473"/>
            </a:xfrm>
            <a:prstGeom prst="straightConnector1">
              <a:avLst/>
            </a:prstGeom>
            <a:noFill/>
            <a:ln w="19046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28" name="直線單箭頭接點 103">
              <a:extLst>
                <a:ext uri="{FF2B5EF4-FFF2-40B4-BE49-F238E27FC236}">
                  <a16:creationId xmlns:a16="http://schemas.microsoft.com/office/drawing/2014/main" id="{B8CE038F-91E7-415E-A1E5-A4AD9158D5F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9" flipH="1">
              <a:off x="663826" y="3690893"/>
              <a:ext cx="328618" cy="0"/>
            </a:xfrm>
            <a:prstGeom prst="straightConnector1">
              <a:avLst/>
            </a:prstGeom>
            <a:noFill/>
            <a:ln w="19046">
              <a:solidFill>
                <a:srgbClr val="000000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3" name="群組 13335">
            <a:extLst>
              <a:ext uri="{FF2B5EF4-FFF2-40B4-BE49-F238E27FC236}">
                <a16:creationId xmlns:a16="http://schemas.microsoft.com/office/drawing/2014/main" id="{020D6E97-DD53-433A-8032-BE39E8008AB8}"/>
              </a:ext>
            </a:extLst>
          </p:cNvPr>
          <p:cNvGrpSpPr>
            <a:grpSpLocks/>
          </p:cNvGrpSpPr>
          <p:nvPr/>
        </p:nvGrpSpPr>
        <p:grpSpPr bwMode="auto">
          <a:xfrm>
            <a:off x="4503738" y="1590675"/>
            <a:ext cx="3733800" cy="4148138"/>
            <a:chOff x="3972171" y="977850"/>
            <a:chExt cx="4978395" cy="5530848"/>
          </a:xfrm>
        </p:grpSpPr>
        <p:sp>
          <p:nvSpPr>
            <p:cNvPr id="24" name="矩形 112">
              <a:extLst>
                <a:ext uri="{FF2B5EF4-FFF2-40B4-BE49-F238E27FC236}">
                  <a16:creationId xmlns:a16="http://schemas.microsoft.com/office/drawing/2014/main" id="{462C76D5-4DDA-4C97-8942-408C38607464}"/>
                </a:ext>
              </a:extLst>
            </p:cNvPr>
            <p:cNvSpPr/>
            <p:nvPr/>
          </p:nvSpPr>
          <p:spPr>
            <a:xfrm>
              <a:off x="5392452" y="977850"/>
              <a:ext cx="2209798" cy="666750"/>
            </a:xfrm>
            <a:prstGeom prst="rect">
              <a:avLst/>
            </a:prstGeom>
            <a:noFill/>
            <a:ln w="19046" cap="flat">
              <a:solidFill>
                <a:srgbClr val="000000"/>
              </a:solidFill>
              <a:prstDash val="solid"/>
              <a:miter/>
            </a:ln>
          </p:spPr>
          <p:txBody>
            <a:bodyPr lIns="68580" tIns="34290" rIns="68580" bIns="34290" anchor="ctr" anchorCtr="1"/>
            <a:lstStyle/>
            <a:p>
              <a:pPr algn="ctr"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1650" kern="0">
                  <a:solidFill>
                    <a:srgbClr val="000000"/>
                  </a:solidFill>
                  <a:latin typeface="標楷體" pitchFamily="65"/>
                  <a:ea typeface="標楷體" pitchFamily="65"/>
                </a:rPr>
                <a:t>採購各出版社</a:t>
              </a:r>
              <a:endParaRPr lang="en-US" sz="1650" kern="0">
                <a:solidFill>
                  <a:srgbClr val="000000"/>
                </a:solidFill>
                <a:latin typeface="標楷體" pitchFamily="65"/>
                <a:ea typeface="標楷體" pitchFamily="65"/>
              </a:endParaRPr>
            </a:p>
            <a:p>
              <a:pPr algn="ctr"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1650" kern="0">
                  <a:solidFill>
                    <a:srgbClr val="000000"/>
                  </a:solidFill>
                  <a:latin typeface="標楷體" pitchFamily="65"/>
                  <a:ea typeface="標楷體" pitchFamily="65"/>
                </a:rPr>
                <a:t>部審通過之教材</a:t>
              </a:r>
            </a:p>
          </p:txBody>
        </p:sp>
        <p:cxnSp>
          <p:nvCxnSpPr>
            <p:cNvPr id="12299" name="直線單箭頭接點 129">
              <a:extLst>
                <a:ext uri="{FF2B5EF4-FFF2-40B4-BE49-F238E27FC236}">
                  <a16:creationId xmlns:a16="http://schemas.microsoft.com/office/drawing/2014/main" id="{5F71C8C0-68DB-4120-BB8A-304E9F746EB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97881" y="1712863"/>
              <a:ext cx="0" cy="365129"/>
            </a:xfrm>
            <a:prstGeom prst="straightConnector1">
              <a:avLst/>
            </a:prstGeom>
            <a:noFill/>
            <a:ln w="19046">
              <a:solidFill>
                <a:srgbClr val="000000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" name="矩形 130">
              <a:extLst>
                <a:ext uri="{FF2B5EF4-FFF2-40B4-BE49-F238E27FC236}">
                  <a16:creationId xmlns:a16="http://schemas.microsoft.com/office/drawing/2014/main" id="{F900230C-F9B5-4F80-95A9-9063A4397BFB}"/>
                </a:ext>
              </a:extLst>
            </p:cNvPr>
            <p:cNvSpPr/>
            <p:nvPr/>
          </p:nvSpPr>
          <p:spPr>
            <a:xfrm>
              <a:off x="5403036" y="2112383"/>
              <a:ext cx="2207680" cy="664633"/>
            </a:xfrm>
            <a:prstGeom prst="rect">
              <a:avLst/>
            </a:prstGeom>
            <a:noFill/>
            <a:ln w="19046" cap="flat">
              <a:solidFill>
                <a:srgbClr val="000000"/>
              </a:solidFill>
              <a:prstDash val="solid"/>
              <a:miter/>
            </a:ln>
          </p:spPr>
          <p:txBody>
            <a:bodyPr lIns="68580" tIns="34290" rIns="68580" bIns="34290" anchor="ctr" anchorCtr="1"/>
            <a:lstStyle/>
            <a:p>
              <a:pPr algn="ctr"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1650" kern="0">
                  <a:solidFill>
                    <a:srgbClr val="000000"/>
                  </a:solidFill>
                  <a:latin typeface="標楷體" pitchFamily="65"/>
                  <a:ea typeface="標楷體" pitchFamily="65"/>
                </a:rPr>
                <a:t>建置</a:t>
              </a:r>
              <a:endParaRPr lang="en-US" sz="1650" kern="0">
                <a:solidFill>
                  <a:srgbClr val="000000"/>
                </a:solidFill>
                <a:latin typeface="標楷體" pitchFamily="65"/>
                <a:ea typeface="標楷體" pitchFamily="65"/>
              </a:endParaRPr>
            </a:p>
            <a:p>
              <a:pPr algn="ctr"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1650" kern="0">
                  <a:solidFill>
                    <a:srgbClr val="000000"/>
                  </a:solidFill>
                  <a:latin typeface="標楷體" pitchFamily="65"/>
                  <a:ea typeface="標楷體" pitchFamily="65"/>
                </a:rPr>
                <a:t>教材知識檢索庫</a:t>
              </a:r>
            </a:p>
          </p:txBody>
        </p:sp>
        <p:cxnSp>
          <p:nvCxnSpPr>
            <p:cNvPr id="12301" name="直線單箭頭接點 131">
              <a:extLst>
                <a:ext uri="{FF2B5EF4-FFF2-40B4-BE49-F238E27FC236}">
                  <a16:creationId xmlns:a16="http://schemas.microsoft.com/office/drawing/2014/main" id="{DF4D1342-BDA6-44D5-80F4-194439A58D1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96290" y="2819351"/>
              <a:ext cx="0" cy="366720"/>
            </a:xfrm>
            <a:prstGeom prst="straightConnector1">
              <a:avLst/>
            </a:prstGeom>
            <a:noFill/>
            <a:ln w="19046">
              <a:solidFill>
                <a:srgbClr val="000000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" name="矩形 133">
              <a:extLst>
                <a:ext uri="{FF2B5EF4-FFF2-40B4-BE49-F238E27FC236}">
                  <a16:creationId xmlns:a16="http://schemas.microsoft.com/office/drawing/2014/main" id="{4FCA597D-216F-498F-BBDB-9D34ABA83322}"/>
                </a:ext>
              </a:extLst>
            </p:cNvPr>
            <p:cNvSpPr/>
            <p:nvPr/>
          </p:nvSpPr>
          <p:spPr>
            <a:xfrm>
              <a:off x="5403036" y="3244800"/>
              <a:ext cx="2209798" cy="1147233"/>
            </a:xfrm>
            <a:prstGeom prst="rect">
              <a:avLst/>
            </a:prstGeom>
            <a:noFill/>
            <a:ln w="19046" cap="flat">
              <a:solidFill>
                <a:srgbClr val="000000"/>
              </a:solidFill>
              <a:prstDash val="solid"/>
              <a:miter/>
            </a:ln>
          </p:spPr>
          <p:txBody>
            <a:bodyPr lIns="68580" tIns="34290" rIns="68580" bIns="34290" anchor="ctr" anchorCtr="1"/>
            <a:lstStyle/>
            <a:p>
              <a:pPr algn="ctr"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1650" kern="0">
                  <a:solidFill>
                    <a:srgbClr val="000000"/>
                  </a:solidFill>
                  <a:latin typeface="標楷體" pitchFamily="65"/>
                  <a:ea typeface="標楷體" pitchFamily="65"/>
                </a:rPr>
                <a:t>版本檢核：逐題比對題庫試題與各版本教材內容</a:t>
              </a:r>
            </a:p>
          </p:txBody>
        </p:sp>
        <p:cxnSp>
          <p:nvCxnSpPr>
            <p:cNvPr id="12303" name="直線單箭頭接點 134">
              <a:extLst>
                <a:ext uri="{FF2B5EF4-FFF2-40B4-BE49-F238E27FC236}">
                  <a16:creationId xmlns:a16="http://schemas.microsoft.com/office/drawing/2014/main" id="{E0D39AA3-4C44-44DA-93F6-5A6563889BB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2100016">
              <a:off x="5715244" y="4371928"/>
              <a:ext cx="0" cy="1165229"/>
            </a:xfrm>
            <a:prstGeom prst="straightConnector1">
              <a:avLst/>
            </a:prstGeom>
            <a:noFill/>
            <a:ln w="19046">
              <a:solidFill>
                <a:srgbClr val="000000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" name="矩形 135">
              <a:extLst>
                <a:ext uri="{FF2B5EF4-FFF2-40B4-BE49-F238E27FC236}">
                  <a16:creationId xmlns:a16="http://schemas.microsoft.com/office/drawing/2014/main" id="{6D281C88-3E36-4F31-BEC6-43A94551E79D}"/>
                </a:ext>
              </a:extLst>
            </p:cNvPr>
            <p:cNvSpPr/>
            <p:nvPr/>
          </p:nvSpPr>
          <p:spPr>
            <a:xfrm>
              <a:off x="4287553" y="5465181"/>
              <a:ext cx="2207682" cy="666750"/>
            </a:xfrm>
            <a:prstGeom prst="rect">
              <a:avLst/>
            </a:prstGeom>
            <a:noFill/>
            <a:ln w="19046" cap="flat">
              <a:solidFill>
                <a:srgbClr val="000000"/>
              </a:solidFill>
              <a:prstDash val="solid"/>
              <a:miter/>
            </a:ln>
          </p:spPr>
          <p:txBody>
            <a:bodyPr lIns="68580" tIns="34290" rIns="68580" bIns="34290" anchor="ctr" anchorCtr="1"/>
            <a:lstStyle/>
            <a:p>
              <a:pPr algn="ctr"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1650" kern="0">
                  <a:solidFill>
                    <a:srgbClr val="000000"/>
                  </a:solidFill>
                  <a:latin typeface="標楷體" pitchFamily="65"/>
                  <a:ea typeface="標楷體" pitchFamily="65"/>
                </a:rPr>
                <a:t>設定停用：當年無法自題庫選出</a:t>
              </a:r>
            </a:p>
          </p:txBody>
        </p:sp>
        <p:cxnSp>
          <p:nvCxnSpPr>
            <p:cNvPr id="12305" name="直線單箭頭接點 136">
              <a:extLst>
                <a:ext uri="{FF2B5EF4-FFF2-40B4-BE49-F238E27FC236}">
                  <a16:creationId xmlns:a16="http://schemas.microsoft.com/office/drawing/2014/main" id="{23BD0776-8E18-4EA7-B31B-70C3DD3922F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-2100000">
              <a:off x="7290065" y="4371929"/>
              <a:ext cx="0" cy="1165229"/>
            </a:xfrm>
            <a:prstGeom prst="straightConnector1">
              <a:avLst/>
            </a:prstGeom>
            <a:noFill/>
            <a:ln w="19046">
              <a:solidFill>
                <a:srgbClr val="000000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" name="矩形 137">
              <a:extLst>
                <a:ext uri="{FF2B5EF4-FFF2-40B4-BE49-F238E27FC236}">
                  <a16:creationId xmlns:a16="http://schemas.microsoft.com/office/drawing/2014/main" id="{66D677C7-B2E7-4EFB-ABB9-A7726690E95A}"/>
                </a:ext>
              </a:extLst>
            </p:cNvPr>
            <p:cNvSpPr/>
            <p:nvPr/>
          </p:nvSpPr>
          <p:spPr>
            <a:xfrm>
              <a:off x="6687851" y="5465181"/>
              <a:ext cx="2207682" cy="1043517"/>
            </a:xfrm>
            <a:prstGeom prst="rect">
              <a:avLst/>
            </a:prstGeom>
            <a:noFill/>
            <a:ln w="19046" cap="flat">
              <a:solidFill>
                <a:srgbClr val="000000"/>
              </a:solidFill>
              <a:prstDash val="solid"/>
              <a:miter/>
            </a:ln>
          </p:spPr>
          <p:txBody>
            <a:bodyPr lIns="68580" tIns="34290" rIns="68580" bIns="34290" anchor="ctr" anchorCtr="1"/>
            <a:lstStyle/>
            <a:p>
              <a:pPr algn="ctr"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1650" kern="0">
                  <a:solidFill>
                    <a:srgbClr val="000000"/>
                  </a:solidFill>
                  <a:latin typeface="標楷體" pitchFamily="65"/>
                  <a:ea typeface="標楷體" pitchFamily="65"/>
                </a:rPr>
                <a:t>有機會從題庫中抽選出來，成為當年度會考試題</a:t>
              </a:r>
            </a:p>
          </p:txBody>
        </p:sp>
        <p:sp>
          <p:nvSpPr>
            <p:cNvPr id="33" name="矩形 138">
              <a:extLst>
                <a:ext uri="{FF2B5EF4-FFF2-40B4-BE49-F238E27FC236}">
                  <a16:creationId xmlns:a16="http://schemas.microsoft.com/office/drawing/2014/main" id="{51AC835D-6355-4090-AA38-853F310B7E17}"/>
                </a:ext>
              </a:extLst>
            </p:cNvPr>
            <p:cNvSpPr/>
            <p:nvPr/>
          </p:nvSpPr>
          <p:spPr>
            <a:xfrm>
              <a:off x="3972171" y="4576182"/>
              <a:ext cx="1718732" cy="666750"/>
            </a:xfrm>
            <a:prstGeom prst="rect">
              <a:avLst/>
            </a:prstGeom>
            <a:noFill/>
            <a:ln cap="flat">
              <a:noFill/>
              <a:prstDash val="solid"/>
            </a:ln>
          </p:spPr>
          <p:txBody>
            <a:bodyPr lIns="68580" tIns="34290" rIns="68580" bIns="34290" anchor="ctr" anchorCtr="1"/>
            <a:lstStyle/>
            <a:p>
              <a:pPr algn="ctr"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1500" kern="0">
                  <a:solidFill>
                    <a:srgbClr val="376092"/>
                  </a:solidFill>
                  <a:latin typeface="標楷體" pitchFamily="65"/>
                  <a:ea typeface="標楷體" pitchFamily="65"/>
                </a:rPr>
                <a:t>試題不符合</a:t>
              </a:r>
              <a:endParaRPr lang="en-US" sz="1500" kern="0">
                <a:solidFill>
                  <a:srgbClr val="376092"/>
                </a:solidFill>
                <a:latin typeface="標楷體" pitchFamily="65"/>
                <a:ea typeface="標楷體" pitchFamily="65"/>
              </a:endParaRPr>
            </a:p>
            <a:p>
              <a:pPr algn="ctr"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1500" kern="0">
                  <a:solidFill>
                    <a:srgbClr val="376092"/>
                  </a:solidFill>
                  <a:latin typeface="標楷體" pitchFamily="65"/>
                  <a:ea typeface="標楷體" pitchFamily="65"/>
                </a:rPr>
                <a:t>版本檢核</a:t>
              </a:r>
            </a:p>
          </p:txBody>
        </p:sp>
        <p:sp>
          <p:nvSpPr>
            <p:cNvPr id="34" name="矩形 139">
              <a:extLst>
                <a:ext uri="{FF2B5EF4-FFF2-40B4-BE49-F238E27FC236}">
                  <a16:creationId xmlns:a16="http://schemas.microsoft.com/office/drawing/2014/main" id="{1DC67208-462F-45D3-BF7B-5461BE6B1336}"/>
                </a:ext>
              </a:extLst>
            </p:cNvPr>
            <p:cNvSpPr/>
            <p:nvPr/>
          </p:nvSpPr>
          <p:spPr>
            <a:xfrm>
              <a:off x="7229717" y="4576182"/>
              <a:ext cx="1720849" cy="666750"/>
            </a:xfrm>
            <a:prstGeom prst="rect">
              <a:avLst/>
            </a:prstGeom>
            <a:noFill/>
            <a:ln cap="flat">
              <a:noFill/>
              <a:prstDash val="solid"/>
            </a:ln>
          </p:spPr>
          <p:txBody>
            <a:bodyPr lIns="68580" tIns="34290" rIns="68580" bIns="34290" anchor="ctr" anchorCtr="1"/>
            <a:lstStyle/>
            <a:p>
              <a:pPr algn="ctr"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1500" kern="0">
                  <a:solidFill>
                    <a:srgbClr val="376092"/>
                  </a:solidFill>
                  <a:latin typeface="標楷體" pitchFamily="65"/>
                  <a:ea typeface="標楷體" pitchFamily="65"/>
                </a:rPr>
                <a:t>試題符合</a:t>
              </a:r>
              <a:endParaRPr lang="en-US" sz="1500" kern="0">
                <a:solidFill>
                  <a:srgbClr val="376092"/>
                </a:solidFill>
                <a:latin typeface="標楷體" pitchFamily="65"/>
                <a:ea typeface="標楷體" pitchFamily="65"/>
              </a:endParaRPr>
            </a:p>
            <a:p>
              <a:pPr algn="ctr"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1500" kern="0">
                  <a:solidFill>
                    <a:srgbClr val="376092"/>
                  </a:solidFill>
                  <a:latin typeface="標楷體" pitchFamily="65"/>
                  <a:ea typeface="標楷體" pitchFamily="65"/>
                </a:rPr>
                <a:t>版本檢核</a:t>
              </a:r>
            </a:p>
          </p:txBody>
        </p:sp>
      </p:grpSp>
      <p:grpSp>
        <p:nvGrpSpPr>
          <p:cNvPr id="35" name="群組 1">
            <a:extLst>
              <a:ext uri="{FF2B5EF4-FFF2-40B4-BE49-F238E27FC236}">
                <a16:creationId xmlns:a16="http://schemas.microsoft.com/office/drawing/2014/main" id="{0EC1FA36-DDA8-46AF-8634-62873E1F67A9}"/>
              </a:ext>
            </a:extLst>
          </p:cNvPr>
          <p:cNvGrpSpPr>
            <a:grpSpLocks/>
          </p:cNvGrpSpPr>
          <p:nvPr/>
        </p:nvGrpSpPr>
        <p:grpSpPr bwMode="auto">
          <a:xfrm>
            <a:off x="3206751" y="1149350"/>
            <a:ext cx="5084763" cy="4643438"/>
            <a:chOff x="2243379" y="388894"/>
            <a:chExt cx="6780221" cy="6192828"/>
          </a:xfrm>
        </p:grpSpPr>
        <p:sp>
          <p:nvSpPr>
            <p:cNvPr id="36" name="矩形 13336">
              <a:extLst>
                <a:ext uri="{FF2B5EF4-FFF2-40B4-BE49-F238E27FC236}">
                  <a16:creationId xmlns:a16="http://schemas.microsoft.com/office/drawing/2014/main" id="{0B224FF1-652F-4C89-AB5A-8652B512D745}"/>
                </a:ext>
              </a:extLst>
            </p:cNvPr>
            <p:cNvSpPr/>
            <p:nvPr/>
          </p:nvSpPr>
          <p:spPr>
            <a:xfrm>
              <a:off x="3972833" y="676834"/>
              <a:ext cx="5050767" cy="5904888"/>
            </a:xfrm>
            <a:prstGeom prst="rect">
              <a:avLst/>
            </a:prstGeom>
            <a:noFill/>
            <a:ln w="25402" cap="flat">
              <a:solidFill>
                <a:srgbClr val="385D8A"/>
              </a:solidFill>
              <a:custDash>
                <a:ds d="299961" sp="299961"/>
              </a:custDash>
              <a:miter/>
            </a:ln>
          </p:spPr>
          <p:txBody>
            <a:bodyPr lIns="68580" tIns="34290" rIns="68580" bIns="34290" anchor="ctr" anchorCtr="1"/>
            <a:lstStyle/>
            <a:p>
              <a:pPr algn="ctr"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350" kern="0">
                <a:solidFill>
                  <a:srgbClr val="FFFFFF"/>
                </a:solidFill>
                <a:latin typeface="Calibri"/>
                <a:ea typeface="新細明體" pitchFamily="18"/>
              </a:endParaRPr>
            </a:p>
          </p:txBody>
        </p:sp>
        <p:sp>
          <p:nvSpPr>
            <p:cNvPr id="37" name="Text Box 17">
              <a:extLst>
                <a:ext uri="{FF2B5EF4-FFF2-40B4-BE49-F238E27FC236}">
                  <a16:creationId xmlns:a16="http://schemas.microsoft.com/office/drawing/2014/main" id="{4B2B4B40-54A1-4C58-8523-4962B05A4304}"/>
                </a:ext>
              </a:extLst>
            </p:cNvPr>
            <p:cNvSpPr txBox="1"/>
            <p:nvPr/>
          </p:nvSpPr>
          <p:spPr>
            <a:xfrm>
              <a:off x="4971979" y="388894"/>
              <a:ext cx="2961451" cy="461551"/>
            </a:xfrm>
            <a:prstGeom prst="rect">
              <a:avLst/>
            </a:prstGeom>
            <a:solidFill>
              <a:srgbClr val="FAC090"/>
            </a:solidFill>
            <a:ln cap="flat">
              <a:noFill/>
            </a:ln>
          </p:spPr>
          <p:txBody>
            <a:bodyPr lIns="68580" tIns="34290" rIns="68580" bIns="34290">
              <a:spAutoFit/>
            </a:bodyPr>
            <a:lstStyle/>
            <a:p>
              <a:pPr defTabSz="685800">
                <a:spcBef>
                  <a:spcPts val="1050"/>
                </a:spcBef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b="1" kern="0">
                  <a:solidFill>
                    <a:srgbClr val="C00000"/>
                  </a:solidFill>
                  <a:latin typeface="微軟正黑體" pitchFamily="34"/>
                  <a:ea typeface="微軟正黑體" pitchFamily="34"/>
                </a:rPr>
                <a:t>入闈前版本檢核作業</a:t>
              </a:r>
            </a:p>
          </p:txBody>
        </p:sp>
        <p:cxnSp>
          <p:nvCxnSpPr>
            <p:cNvPr id="12297" name="直線單箭頭接點 13338">
              <a:extLst>
                <a:ext uri="{FF2B5EF4-FFF2-40B4-BE49-F238E27FC236}">
                  <a16:creationId xmlns:a16="http://schemas.microsoft.com/office/drawing/2014/main" id="{64F0EB72-C7DF-4AF1-89F5-A458FEE1543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243379" y="6005468"/>
              <a:ext cx="1728792" cy="0"/>
            </a:xfrm>
            <a:prstGeom prst="straightConnector1">
              <a:avLst/>
            </a:prstGeom>
            <a:noFill/>
            <a:ln w="25402">
              <a:solidFill>
                <a:srgbClr val="1F497D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9" name="圓角矩形 42">
            <a:extLst>
              <a:ext uri="{FF2B5EF4-FFF2-40B4-BE49-F238E27FC236}">
                <a16:creationId xmlns:a16="http://schemas.microsoft.com/office/drawing/2014/main" id="{5976646F-94DE-4A96-B30B-E2D5241E2A0A}"/>
              </a:ext>
            </a:extLst>
          </p:cNvPr>
          <p:cNvSpPr/>
          <p:nvPr/>
        </p:nvSpPr>
        <p:spPr>
          <a:xfrm>
            <a:off x="7473951" y="2211388"/>
            <a:ext cx="2925763" cy="1547812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203864">
              <a:alpha val="70000"/>
            </a:srgbClr>
          </a:solidFill>
          <a:ln cap="flat">
            <a:noFill/>
            <a:prstDash val="solid"/>
          </a:ln>
        </p:spPr>
        <p:txBody>
          <a:bodyPr lIns="68580" tIns="34290" rIns="68580" bIns="34290" anchor="ctr"/>
          <a:lstStyle/>
          <a:p>
            <a:pPr algn="just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b="1" kern="0">
                <a:solidFill>
                  <a:srgbClr val="FFFF99"/>
                </a:solidFill>
                <a:effectLst>
                  <a:outerShdw dist="38096" dir="2700000">
                    <a:srgbClr val="000000"/>
                  </a:outerShdw>
                </a:effectLst>
                <a:latin typeface="微軟正黑體" pitchFamily="34"/>
                <a:ea typeface="微軟正黑體" pitchFamily="34"/>
                <a:cs typeface="Times New Roman" pitchFamily="18"/>
              </a:rPr>
              <a:t>考綱不考本</a:t>
            </a:r>
            <a:r>
              <a:rPr lang="zh-TW" altLang="en-US" kern="0">
                <a:solidFill>
                  <a:srgbClr val="FFFF99"/>
                </a:solidFill>
                <a:effectLst>
                  <a:outerShdw dist="38096" dir="2700000">
                    <a:srgbClr val="000000"/>
                  </a:outerShdw>
                </a:effectLst>
                <a:latin typeface="微軟正黑體" pitchFamily="34"/>
                <a:ea typeface="微軟正黑體" pitchFamily="34"/>
                <a:cs typeface="Times New Roman" pitchFamily="18"/>
              </a:rPr>
              <a:t>：</a:t>
            </a:r>
            <a:endParaRPr lang="en-US" kern="0">
              <a:solidFill>
                <a:srgbClr val="FFFF99"/>
              </a:solidFill>
              <a:effectLst>
                <a:outerShdw dist="38096" dir="2700000">
                  <a:srgbClr val="000000"/>
                </a:outerShdw>
              </a:effectLst>
              <a:latin typeface="微軟正黑體" pitchFamily="34"/>
              <a:ea typeface="微軟正黑體" pitchFamily="34"/>
              <a:cs typeface="Times New Roman" pitchFamily="18"/>
            </a:endParaRPr>
          </a:p>
          <a:p>
            <a:pPr algn="just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kern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latin typeface="微軟正黑體" pitchFamily="34"/>
                <a:ea typeface="微軟正黑體" pitchFamily="34"/>
                <a:cs typeface="Times New Roman" pitchFamily="18"/>
              </a:rPr>
              <a:t>無論使用哪一版本教材，只要能融會貫通，並習得能力，皆足以作答國中教育會考試題。</a:t>
            </a:r>
            <a:endParaRPr lang="en-US" kern="0">
              <a:solidFill>
                <a:srgbClr val="FFFFFF"/>
              </a:solidFill>
              <a:effectLst>
                <a:outerShdw dist="38096" dir="2700000">
                  <a:srgbClr val="000000"/>
                </a:outerShdw>
              </a:effectLst>
              <a:latin typeface="微軟正黑體" pitchFamily="34"/>
              <a:ea typeface="微軟正黑體" pitchFamily="34"/>
            </a:endParaRPr>
          </a:p>
        </p:txBody>
      </p:sp>
      <p:sp>
        <p:nvSpPr>
          <p:cNvPr id="40" name="投影片編號版面配置區 1">
            <a:extLst>
              <a:ext uri="{FF2B5EF4-FFF2-40B4-BE49-F238E27FC236}">
                <a16:creationId xmlns:a16="http://schemas.microsoft.com/office/drawing/2014/main" id="{EDFF018D-663C-4804-BE03-9FE1E5B2C2BA}"/>
              </a:ext>
            </a:extLst>
          </p:cNvPr>
          <p:cNvSpPr txBox="1"/>
          <p:nvPr/>
        </p:nvSpPr>
        <p:spPr>
          <a:xfrm>
            <a:off x="10320338" y="5645150"/>
            <a:ext cx="393700" cy="273050"/>
          </a:xfrm>
          <a:prstGeom prst="rect">
            <a:avLst/>
          </a:prstGeom>
          <a:noFill/>
          <a:ln cap="flat">
            <a:noFill/>
          </a:ln>
        </p:spPr>
        <p:txBody>
          <a:bodyPr lIns="68580" tIns="34290" rIns="68580" bIns="34290" anchor="ctr"/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07631F6-0515-414B-9DF0-BF3D1EEC8E10}" type="slidenum">
              <a:rPr sz="1350" kern="0">
                <a:solidFill>
                  <a:srgbClr val="000000"/>
                </a:solidFill>
              </a:rPr>
              <a:pPr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7</a:t>
            </a:fld>
            <a:endParaRPr lang="zh-TW" altLang="en-US" sz="1200" kern="0">
              <a:solidFill>
                <a:srgbClr val="000000"/>
              </a:solidFill>
              <a:latin typeface="Arial" pitchFamily="34"/>
              <a:ea typeface="標楷體" pitchFamily="65"/>
              <a:cs typeface="Arial" pitchFamily="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副標題 8">
            <a:extLst>
              <a:ext uri="{FF2B5EF4-FFF2-40B4-BE49-F238E27FC236}">
                <a16:creationId xmlns:a16="http://schemas.microsoft.com/office/drawing/2014/main" id="{A1D7A2B2-B9B8-4B9E-A178-F44B36E895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35189" y="2852738"/>
            <a:ext cx="7953375" cy="175260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zh-TW" altLang="en-US" sz="60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j-cs"/>
              </a:rPr>
              <a:t>各科評量等級標準說明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>
            <a:extLst>
              <a:ext uri="{FF2B5EF4-FFF2-40B4-BE49-F238E27FC236}">
                <a16:creationId xmlns:a16="http://schemas.microsoft.com/office/drawing/2014/main" id="{30F80C57-383B-416D-BD28-90A2F3EB0B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35906" y="533400"/>
            <a:ext cx="9120188" cy="857250"/>
          </a:xfrm>
        </p:spPr>
        <p:txBody>
          <a:bodyPr anchorCtr="1">
            <a:normAutofit/>
          </a:bodyPr>
          <a:lstStyle/>
          <a:p>
            <a:r>
              <a:rPr lang="zh-TW" alt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測驗目的與學力等級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ECE9EB-F6B0-4C17-A57C-45AFDE2BFE4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063750" y="1636714"/>
            <a:ext cx="8135938" cy="4281487"/>
          </a:xfrm>
        </p:spPr>
        <p:txBody>
          <a:bodyPr/>
          <a:lstStyle/>
          <a:p>
            <a:pPr algn="just">
              <a:spcBef>
                <a:spcPts val="600"/>
              </a:spcBef>
              <a:buSzPts val="3199"/>
              <a:buBlip>
                <a:blip r:embed="rId2"/>
              </a:buBlip>
              <a:defRPr/>
            </a:pPr>
            <a:r>
              <a:rPr lang="zh-TW" altLang="en-US" sz="2400" dirty="0">
                <a:latin typeface="Times New Roman" pitchFamily="18"/>
                <a:ea typeface="標楷體" pitchFamily="65"/>
                <a:cs typeface="Times New Roman" pitchFamily="18"/>
              </a:rPr>
              <a:t>測驗目的：瞭解學生學習表現。</a:t>
            </a:r>
            <a:endParaRPr lang="en-US" sz="2400" dirty="0">
              <a:latin typeface="Times New Roman" pitchFamily="18"/>
              <a:ea typeface="標楷體" pitchFamily="65"/>
              <a:cs typeface="Times New Roman" pitchFamily="18"/>
            </a:endParaRPr>
          </a:p>
          <a:p>
            <a:pPr algn="just">
              <a:spcBef>
                <a:spcPts val="600"/>
              </a:spcBef>
              <a:buSzPts val="3199"/>
              <a:buBlip>
                <a:blip r:embed="rId2"/>
              </a:buBlip>
              <a:defRPr/>
            </a:pPr>
            <a:r>
              <a:rPr lang="zh-TW" altLang="en-US" sz="2400" dirty="0">
                <a:latin typeface="Times New Roman" pitchFamily="18"/>
                <a:ea typeface="標楷體" pitchFamily="65"/>
                <a:cs typeface="Times New Roman" pitchFamily="18"/>
              </a:rPr>
              <a:t>測驗結果：透過試題設計，將學習表現區分為三等級。</a:t>
            </a:r>
            <a:endParaRPr lang="en-US" altLang="zh-TW" sz="2400" dirty="0"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indent="0" algn="just">
              <a:spcBef>
                <a:spcPts val="600"/>
              </a:spcBef>
              <a:buSzPts val="3199"/>
              <a:buNone/>
              <a:defRPr/>
            </a:pPr>
            <a:endParaRPr lang="en-US" sz="2400" dirty="0">
              <a:latin typeface="Times New Roman" pitchFamily="18"/>
              <a:ea typeface="標楷體" pitchFamily="65"/>
              <a:cs typeface="Times New Roman" pitchFamily="18"/>
            </a:endParaRPr>
          </a:p>
          <a:p>
            <a:pPr algn="just">
              <a:buFont typeface="Arial" panose="020B0604020202020204" pitchFamily="34" charset="0"/>
              <a:buNone/>
              <a:defRPr/>
            </a:pPr>
            <a:endParaRPr lang="en-US" dirty="0">
              <a:latin typeface="Times New Roman" pitchFamily="18"/>
              <a:cs typeface="Times New Roman" pitchFamily="18"/>
            </a:endParaRP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B8A52CFD-0923-4D33-8607-B79F9B207328}"/>
              </a:ext>
            </a:extLst>
          </p:cNvPr>
          <p:cNvSpPr txBox="1"/>
          <p:nvPr/>
        </p:nvSpPr>
        <p:spPr>
          <a:xfrm>
            <a:off x="4056063" y="5283201"/>
            <a:ext cx="4832350" cy="536575"/>
          </a:xfrm>
          <a:prstGeom prst="rect">
            <a:avLst/>
          </a:prstGeom>
          <a:noFill/>
          <a:ln cap="flat">
            <a:noFill/>
          </a:ln>
        </p:spPr>
        <p:txBody>
          <a:bodyPr lIns="68580" tIns="34290" rIns="68580" bIns="34290"/>
          <a:lstStyle/>
          <a:p>
            <a:pPr algn="just" defTabSz="685800">
              <a:lnSpc>
                <a:spcPct val="90000"/>
              </a:lnSpc>
              <a:spcBef>
                <a:spcPts val="525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100" kern="0">
                <a:solidFill>
                  <a:srgbClr val="000000"/>
                </a:solidFill>
                <a:latin typeface="標楷體" pitchFamily="65"/>
                <a:ea typeface="標楷體" pitchFamily="65"/>
              </a:rPr>
              <a:t>難度「難易適中」，各科平均通過率為五成至六成。</a:t>
            </a:r>
            <a:r>
              <a:rPr lang="en-US" sz="2100" kern="0">
                <a:solidFill>
                  <a:srgbClr val="000000"/>
                </a:solidFill>
                <a:latin typeface="標楷體" pitchFamily="65"/>
                <a:ea typeface="標楷體" pitchFamily="65"/>
              </a:rPr>
              <a:t>(</a:t>
            </a:r>
            <a:r>
              <a:rPr lang="zh-TW" altLang="en-US" sz="2100" kern="0">
                <a:solidFill>
                  <a:srgbClr val="000000"/>
                </a:solidFill>
                <a:latin typeface="標楷體" pitchFamily="65"/>
                <a:ea typeface="標楷體" pitchFamily="65"/>
              </a:rPr>
              <a:t>英聽為七成至七成五</a:t>
            </a:r>
            <a:r>
              <a:rPr lang="en-US" sz="2100" kern="0">
                <a:solidFill>
                  <a:srgbClr val="000000"/>
                </a:solidFill>
                <a:latin typeface="標楷體" pitchFamily="65"/>
                <a:ea typeface="標楷體" pitchFamily="65"/>
              </a:rPr>
              <a:t>)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4EF2A88-69C3-4E9B-BFFB-D2F267A03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1" y="5029200"/>
            <a:ext cx="568325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群組 146">
            <a:extLst>
              <a:ext uri="{FF2B5EF4-FFF2-40B4-BE49-F238E27FC236}">
                <a16:creationId xmlns:a16="http://schemas.microsoft.com/office/drawing/2014/main" id="{EE1272D7-E2CF-4548-B742-E7C58CC0E1A3}"/>
              </a:ext>
            </a:extLst>
          </p:cNvPr>
          <p:cNvGrpSpPr>
            <a:grpSpLocks/>
          </p:cNvGrpSpPr>
          <p:nvPr/>
        </p:nvGrpSpPr>
        <p:grpSpPr bwMode="auto">
          <a:xfrm>
            <a:off x="3640138" y="2519363"/>
            <a:ext cx="4964112" cy="792162"/>
            <a:chOff x="2821875" y="2215124"/>
            <a:chExt cx="6617402" cy="1057485"/>
          </a:xfrm>
        </p:grpSpPr>
        <p:grpSp>
          <p:nvGrpSpPr>
            <p:cNvPr id="14376" name="群組 136">
              <a:extLst>
                <a:ext uri="{FF2B5EF4-FFF2-40B4-BE49-F238E27FC236}">
                  <a16:creationId xmlns:a16="http://schemas.microsoft.com/office/drawing/2014/main" id="{821E11D6-EF09-4E99-A92B-70C0D5E728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44734" y="2227295"/>
              <a:ext cx="6586579" cy="1045314"/>
              <a:chOff x="2844734" y="2227295"/>
              <a:chExt cx="6586579" cy="1045314"/>
            </a:xfrm>
          </p:grpSpPr>
          <p:sp>
            <p:nvSpPr>
              <p:cNvPr id="8" name="矩形 129">
                <a:extLst>
                  <a:ext uri="{FF2B5EF4-FFF2-40B4-BE49-F238E27FC236}">
                    <a16:creationId xmlns:a16="http://schemas.microsoft.com/office/drawing/2014/main" id="{5B1887F3-BB8A-4A72-A0DC-DF365E2516F6}"/>
                  </a:ext>
                </a:extLst>
              </p:cNvPr>
              <p:cNvSpPr/>
              <p:nvPr/>
            </p:nvSpPr>
            <p:spPr>
              <a:xfrm>
                <a:off x="2845153" y="2227840"/>
                <a:ext cx="2169120" cy="502252"/>
              </a:xfrm>
              <a:prstGeom prst="rect">
                <a:avLst/>
              </a:prstGeom>
              <a:solidFill>
                <a:srgbClr val="203864">
                  <a:alpha val="85000"/>
                </a:srgbClr>
              </a:solidFill>
              <a:ln w="12701" cap="flat">
                <a:solidFill>
                  <a:srgbClr val="2F528F"/>
                </a:solidFill>
                <a:prstDash val="solid"/>
                <a:miter/>
              </a:ln>
            </p:spPr>
            <p:txBody>
              <a:bodyPr lIns="68580" tIns="34290" rIns="68580" bIns="34290" anchor="ctr" anchorCtr="1"/>
              <a:lstStyle/>
              <a:p>
                <a:pPr algn="ctr" defTabSz="68580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zh-TW" altLang="en-US" sz="2100" b="1" kern="0">
                    <a:solidFill>
                      <a:srgbClr val="FFFFFF"/>
                    </a:solidFill>
                    <a:effectLst>
                      <a:outerShdw dist="38096" dir="2700000">
                        <a:srgbClr val="000000"/>
                      </a:outerShdw>
                    </a:effectLst>
                    <a:latin typeface="微軟正黑體" pitchFamily="34"/>
                    <a:ea typeface="微軟正黑體" pitchFamily="34"/>
                  </a:rPr>
                  <a:t>待加強</a:t>
                </a:r>
                <a:endParaRPr lang="en-US" sz="2100" b="1" kern="0">
                  <a:solidFill>
                    <a:srgbClr val="FFFFFF"/>
                  </a:solidFill>
                  <a:effectLst>
                    <a:outerShdw dist="38096" dir="2700000">
                      <a:srgbClr val="000000"/>
                    </a:outerShdw>
                  </a:effectLst>
                  <a:latin typeface="微軟正黑體" pitchFamily="34"/>
                  <a:ea typeface="微軟正黑體" pitchFamily="34"/>
                </a:endParaRPr>
              </a:p>
            </p:txBody>
          </p:sp>
          <p:sp>
            <p:nvSpPr>
              <p:cNvPr id="9" name="矩形 130">
                <a:extLst>
                  <a:ext uri="{FF2B5EF4-FFF2-40B4-BE49-F238E27FC236}">
                    <a16:creationId xmlns:a16="http://schemas.microsoft.com/office/drawing/2014/main" id="{22F353FF-6736-4C85-9BBA-5AFC318EB755}"/>
                  </a:ext>
                </a:extLst>
              </p:cNvPr>
              <p:cNvSpPr/>
              <p:nvPr/>
            </p:nvSpPr>
            <p:spPr>
              <a:xfrm>
                <a:off x="5056597" y="2227840"/>
                <a:ext cx="2169119" cy="502252"/>
              </a:xfrm>
              <a:prstGeom prst="rect">
                <a:avLst/>
              </a:prstGeom>
              <a:solidFill>
                <a:srgbClr val="203864">
                  <a:alpha val="85000"/>
                </a:srgbClr>
              </a:solidFill>
              <a:ln w="12701" cap="flat">
                <a:solidFill>
                  <a:srgbClr val="2F528F"/>
                </a:solidFill>
                <a:prstDash val="solid"/>
                <a:miter/>
              </a:ln>
            </p:spPr>
            <p:txBody>
              <a:bodyPr lIns="68580" tIns="34290" rIns="68580" bIns="34290" anchor="ctr" anchorCtr="1"/>
              <a:lstStyle/>
              <a:p>
                <a:pPr algn="ctr" defTabSz="68580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zh-TW" altLang="en-US" sz="2100" b="1" kern="0">
                    <a:solidFill>
                      <a:srgbClr val="FFFFFF"/>
                    </a:solidFill>
                    <a:effectLst>
                      <a:outerShdw dist="38096" dir="2700000">
                        <a:srgbClr val="000000"/>
                      </a:outerShdw>
                    </a:effectLst>
                    <a:latin typeface="微軟正黑體" pitchFamily="34"/>
                    <a:ea typeface="微軟正黑體" pitchFamily="34"/>
                  </a:rPr>
                  <a:t>基礎</a:t>
                </a:r>
                <a:endParaRPr lang="en-US" sz="2100" b="1" kern="0">
                  <a:solidFill>
                    <a:srgbClr val="FFFFFF"/>
                  </a:solidFill>
                  <a:effectLst>
                    <a:outerShdw dist="38096" dir="2700000">
                      <a:srgbClr val="000000"/>
                    </a:outerShdw>
                  </a:effectLst>
                  <a:latin typeface="微軟正黑體" pitchFamily="34"/>
                  <a:ea typeface="微軟正黑體" pitchFamily="34"/>
                </a:endParaRPr>
              </a:p>
            </p:txBody>
          </p:sp>
          <p:sp>
            <p:nvSpPr>
              <p:cNvPr id="10" name="矩形 131">
                <a:extLst>
                  <a:ext uri="{FF2B5EF4-FFF2-40B4-BE49-F238E27FC236}">
                    <a16:creationId xmlns:a16="http://schemas.microsoft.com/office/drawing/2014/main" id="{A20713B2-D80C-42F0-A82E-F7F9214BD0F8}"/>
                  </a:ext>
                </a:extLst>
              </p:cNvPr>
              <p:cNvSpPr/>
              <p:nvPr/>
            </p:nvSpPr>
            <p:spPr>
              <a:xfrm>
                <a:off x="7259576" y="2229958"/>
                <a:ext cx="2169120" cy="500133"/>
              </a:xfrm>
              <a:prstGeom prst="rect">
                <a:avLst/>
              </a:prstGeom>
              <a:solidFill>
                <a:srgbClr val="203864">
                  <a:alpha val="85000"/>
                </a:srgbClr>
              </a:solidFill>
              <a:ln w="12701" cap="flat">
                <a:solidFill>
                  <a:srgbClr val="2F528F"/>
                </a:solidFill>
                <a:prstDash val="solid"/>
                <a:miter/>
              </a:ln>
            </p:spPr>
            <p:txBody>
              <a:bodyPr lIns="68580" tIns="34290" rIns="68580" bIns="34290" anchor="ctr" anchorCtr="1"/>
              <a:lstStyle/>
              <a:p>
                <a:pPr algn="ctr" defTabSz="68580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zh-TW" altLang="en-US" sz="2100" b="1" kern="0">
                    <a:solidFill>
                      <a:srgbClr val="FFFFFF"/>
                    </a:solidFill>
                    <a:effectLst>
                      <a:outerShdw dist="38096" dir="2700000">
                        <a:srgbClr val="000000"/>
                      </a:outerShdw>
                    </a:effectLst>
                    <a:latin typeface="微軟正黑體" pitchFamily="34"/>
                    <a:ea typeface="微軟正黑體" pitchFamily="34"/>
                  </a:rPr>
                  <a:t>精熟</a:t>
                </a:r>
                <a:endParaRPr lang="en-US" sz="2100" b="1" kern="0">
                  <a:solidFill>
                    <a:srgbClr val="FFFFFF"/>
                  </a:solidFill>
                  <a:effectLst>
                    <a:outerShdw dist="38096" dir="2700000">
                      <a:srgbClr val="000000"/>
                    </a:outerShdw>
                  </a:effectLst>
                  <a:latin typeface="微軟正黑體" pitchFamily="34"/>
                  <a:ea typeface="微軟正黑體" pitchFamily="34"/>
                </a:endParaRPr>
              </a:p>
            </p:txBody>
          </p:sp>
          <p:sp>
            <p:nvSpPr>
              <p:cNvPr id="11" name="矩形 132">
                <a:extLst>
                  <a:ext uri="{FF2B5EF4-FFF2-40B4-BE49-F238E27FC236}">
                    <a16:creationId xmlns:a16="http://schemas.microsoft.com/office/drawing/2014/main" id="{5B8F73D7-0DCF-4312-A8CF-FA5A72023281}"/>
                  </a:ext>
                </a:extLst>
              </p:cNvPr>
              <p:cNvSpPr/>
              <p:nvPr/>
            </p:nvSpPr>
            <p:spPr>
              <a:xfrm>
                <a:off x="2847269" y="2770357"/>
                <a:ext cx="2169119" cy="500133"/>
              </a:xfrm>
              <a:prstGeom prst="rect">
                <a:avLst/>
              </a:prstGeom>
              <a:solidFill>
                <a:srgbClr val="203864">
                  <a:alpha val="15000"/>
                </a:srgbClr>
              </a:solidFill>
              <a:ln cap="flat">
                <a:noFill/>
                <a:prstDash val="solid"/>
              </a:ln>
            </p:spPr>
            <p:txBody>
              <a:bodyPr lIns="68580" tIns="34290" rIns="68580" bIns="34290" anchor="ctr" anchorCtr="1"/>
              <a:lstStyle/>
              <a:p>
                <a:pPr algn="ctr" defTabSz="68580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350" kern="0">
                  <a:solidFill>
                    <a:srgbClr val="FFFFFF"/>
                  </a:solidFill>
                  <a:latin typeface="Calibri"/>
                  <a:ea typeface="新細明體" pitchFamily="18"/>
                </a:endParaRPr>
              </a:p>
            </p:txBody>
          </p:sp>
          <p:sp>
            <p:nvSpPr>
              <p:cNvPr id="12" name="矩形 133">
                <a:extLst>
                  <a:ext uri="{FF2B5EF4-FFF2-40B4-BE49-F238E27FC236}">
                    <a16:creationId xmlns:a16="http://schemas.microsoft.com/office/drawing/2014/main" id="{E9EE7AD4-D2DD-483D-8E58-8AD2C18CE7A3}"/>
                  </a:ext>
                </a:extLst>
              </p:cNvPr>
              <p:cNvSpPr/>
              <p:nvPr/>
            </p:nvSpPr>
            <p:spPr>
              <a:xfrm>
                <a:off x="5056597" y="2770357"/>
                <a:ext cx="2171236" cy="500133"/>
              </a:xfrm>
              <a:prstGeom prst="rect">
                <a:avLst/>
              </a:prstGeom>
              <a:solidFill>
                <a:srgbClr val="203864">
                  <a:alpha val="15000"/>
                </a:srgbClr>
              </a:solidFill>
              <a:ln cap="flat">
                <a:noFill/>
                <a:prstDash val="solid"/>
              </a:ln>
            </p:spPr>
            <p:txBody>
              <a:bodyPr lIns="68580" tIns="34290" rIns="68580" bIns="34290" anchor="ctr" anchorCtr="1"/>
              <a:lstStyle/>
              <a:p>
                <a:pPr algn="ctr" defTabSz="68580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350" kern="0">
                  <a:solidFill>
                    <a:srgbClr val="FFFFFF"/>
                  </a:solidFill>
                  <a:latin typeface="Calibri"/>
                  <a:ea typeface="新細明體" pitchFamily="18"/>
                </a:endParaRPr>
              </a:p>
            </p:txBody>
          </p:sp>
          <p:sp>
            <p:nvSpPr>
              <p:cNvPr id="13" name="矩形 134">
                <a:extLst>
                  <a:ext uri="{FF2B5EF4-FFF2-40B4-BE49-F238E27FC236}">
                    <a16:creationId xmlns:a16="http://schemas.microsoft.com/office/drawing/2014/main" id="{E11A4DF3-6E2B-446D-9FC2-EBACBFA94398}"/>
                  </a:ext>
                </a:extLst>
              </p:cNvPr>
              <p:cNvSpPr/>
              <p:nvPr/>
            </p:nvSpPr>
            <p:spPr>
              <a:xfrm>
                <a:off x="7261693" y="2770357"/>
                <a:ext cx="2169119" cy="502252"/>
              </a:xfrm>
              <a:prstGeom prst="rect">
                <a:avLst/>
              </a:prstGeom>
              <a:solidFill>
                <a:srgbClr val="203864">
                  <a:alpha val="15000"/>
                </a:srgbClr>
              </a:solidFill>
              <a:ln cap="flat">
                <a:noFill/>
                <a:prstDash val="solid"/>
              </a:ln>
            </p:spPr>
            <p:txBody>
              <a:bodyPr lIns="68580" tIns="34290" rIns="68580" bIns="34290" anchor="ctr" anchorCtr="1"/>
              <a:lstStyle/>
              <a:p>
                <a:pPr algn="ctr" defTabSz="68580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350" kern="0">
                  <a:solidFill>
                    <a:srgbClr val="FFFFFF"/>
                  </a:solidFill>
                  <a:latin typeface="Calibri"/>
                  <a:ea typeface="新細明體" pitchFamily="18"/>
                </a:endParaRPr>
              </a:p>
            </p:txBody>
          </p:sp>
        </p:grpSp>
        <p:cxnSp>
          <p:nvCxnSpPr>
            <p:cNvPr id="14377" name="直線接點 143">
              <a:extLst>
                <a:ext uri="{FF2B5EF4-FFF2-40B4-BE49-F238E27FC236}">
                  <a16:creationId xmlns:a16="http://schemas.microsoft.com/office/drawing/2014/main" id="{3A770F9E-9059-4DBF-9FE0-FEB1B933392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035015" y="2227295"/>
              <a:ext cx="0" cy="1044144"/>
            </a:xfrm>
            <a:prstGeom prst="straightConnector1">
              <a:avLst/>
            </a:prstGeom>
            <a:noFill/>
            <a:ln w="3492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78" name="直線接點 144">
              <a:extLst>
                <a:ext uri="{FF2B5EF4-FFF2-40B4-BE49-F238E27FC236}">
                  <a16:creationId xmlns:a16="http://schemas.microsoft.com/office/drawing/2014/main" id="{90C405BA-F6A4-4AB2-B2BD-5FEB7109AF3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239048" y="2215124"/>
              <a:ext cx="0" cy="1044145"/>
            </a:xfrm>
            <a:prstGeom prst="straightConnector1">
              <a:avLst/>
            </a:prstGeom>
            <a:noFill/>
            <a:ln w="3492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79" name="直線接點 145">
              <a:extLst>
                <a:ext uri="{FF2B5EF4-FFF2-40B4-BE49-F238E27FC236}">
                  <a16:creationId xmlns:a16="http://schemas.microsoft.com/office/drawing/2014/main" id="{E320DD09-9D20-4398-8B29-D32DC03FEB8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13">
              <a:off x="6130576" y="-556028"/>
              <a:ext cx="0" cy="6617402"/>
            </a:xfrm>
            <a:prstGeom prst="straightConnector1">
              <a:avLst/>
            </a:prstGeom>
            <a:noFill/>
            <a:ln w="3492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7" name="群組 170">
            <a:extLst>
              <a:ext uri="{FF2B5EF4-FFF2-40B4-BE49-F238E27FC236}">
                <a16:creationId xmlns:a16="http://schemas.microsoft.com/office/drawing/2014/main" id="{0E5E14FD-330B-4FCF-9214-951EC8E0BFB2}"/>
              </a:ext>
            </a:extLst>
          </p:cNvPr>
          <p:cNvGrpSpPr>
            <a:grpSpLocks/>
          </p:cNvGrpSpPr>
          <p:nvPr/>
        </p:nvGrpSpPr>
        <p:grpSpPr bwMode="auto">
          <a:xfrm>
            <a:off x="3684589" y="3336926"/>
            <a:ext cx="1577975" cy="1916113"/>
            <a:chOff x="2881310" y="3305263"/>
            <a:chExt cx="2104290" cy="2555398"/>
          </a:xfrm>
        </p:grpSpPr>
        <p:pic>
          <p:nvPicPr>
            <p:cNvPr id="14372" name="圖片 132">
              <a:extLst>
                <a:ext uri="{FF2B5EF4-FFF2-40B4-BE49-F238E27FC236}">
                  <a16:creationId xmlns:a16="http://schemas.microsoft.com/office/drawing/2014/main" id="{4E67F645-2307-4FE4-9383-E47D73CEF0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1310" y="3305263"/>
              <a:ext cx="2104290" cy="2411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373" name="群組 167">
              <a:extLst>
                <a:ext uri="{FF2B5EF4-FFF2-40B4-BE49-F238E27FC236}">
                  <a16:creationId xmlns:a16="http://schemas.microsoft.com/office/drawing/2014/main" id="{0327A41D-1A68-4F6A-9B2B-FAC253FAAB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9277" y="5457504"/>
              <a:ext cx="1584326" cy="403157"/>
              <a:chOff x="3049277" y="5457504"/>
              <a:chExt cx="1584326" cy="403157"/>
            </a:xfrm>
          </p:grpSpPr>
          <p:sp>
            <p:nvSpPr>
              <p:cNvPr id="20" name="矩形 164">
                <a:extLst>
                  <a:ext uri="{FF2B5EF4-FFF2-40B4-BE49-F238E27FC236}">
                    <a16:creationId xmlns:a16="http://schemas.microsoft.com/office/drawing/2014/main" id="{1C5E0CD0-2D46-4E45-BC0C-C704EDA692C3}"/>
                  </a:ext>
                </a:extLst>
              </p:cNvPr>
              <p:cNvSpPr/>
              <p:nvPr/>
            </p:nvSpPr>
            <p:spPr>
              <a:xfrm>
                <a:off x="3651895" y="5458403"/>
                <a:ext cx="577938" cy="319689"/>
              </a:xfrm>
              <a:prstGeom prst="rect">
                <a:avLst/>
              </a:pr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lIns="68580" tIns="34290" rIns="68580" bIns="34290" anchor="ctr" anchorCtr="1"/>
              <a:lstStyle/>
              <a:p>
                <a:pPr algn="ctr" defTabSz="68580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350" kern="0">
                  <a:solidFill>
                    <a:srgbClr val="FFFFFF"/>
                  </a:solidFill>
                  <a:latin typeface="Calibri"/>
                  <a:ea typeface="新細明體" pitchFamily="18"/>
                </a:endParaRPr>
              </a:p>
            </p:txBody>
          </p:sp>
          <p:sp>
            <p:nvSpPr>
              <p:cNvPr id="21" name="文字方塊 245">
                <a:extLst>
                  <a:ext uri="{FF2B5EF4-FFF2-40B4-BE49-F238E27FC236}">
                    <a16:creationId xmlns:a16="http://schemas.microsoft.com/office/drawing/2014/main" id="{4DE63C3B-A491-49C8-B0F6-80EE6A793D4A}"/>
                  </a:ext>
                </a:extLst>
              </p:cNvPr>
              <p:cNvSpPr txBox="1"/>
              <p:nvPr/>
            </p:nvSpPr>
            <p:spPr>
              <a:xfrm>
                <a:off x="3048552" y="5492277"/>
                <a:ext cx="1585628" cy="368384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lIns="68580" tIns="34290" rIns="68580" bIns="34290">
                <a:spAutoFit/>
              </a:bodyPr>
              <a:lstStyle/>
              <a:p>
                <a:pPr defTabSz="68580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zh-TW" altLang="en-US" sz="1350" b="1" kern="0">
                    <a:solidFill>
                      <a:srgbClr val="FF0000"/>
                    </a:solidFill>
                    <a:latin typeface="微軟正黑體" pitchFamily="34"/>
                    <a:ea typeface="微軟正黑體" pitchFamily="34"/>
                  </a:rPr>
                  <a:t>試題難度：易</a:t>
                </a:r>
              </a:p>
            </p:txBody>
          </p:sp>
        </p:grpSp>
      </p:grpSp>
      <p:grpSp>
        <p:nvGrpSpPr>
          <p:cNvPr id="22" name="群組 171">
            <a:extLst>
              <a:ext uri="{FF2B5EF4-FFF2-40B4-BE49-F238E27FC236}">
                <a16:creationId xmlns:a16="http://schemas.microsoft.com/office/drawing/2014/main" id="{FAD499CC-B822-40CD-B8CB-4B1BE51E9BB4}"/>
              </a:ext>
            </a:extLst>
          </p:cNvPr>
          <p:cNvGrpSpPr>
            <a:grpSpLocks/>
          </p:cNvGrpSpPr>
          <p:nvPr/>
        </p:nvGrpSpPr>
        <p:grpSpPr bwMode="auto">
          <a:xfrm>
            <a:off x="5324476" y="3325814"/>
            <a:ext cx="1465263" cy="1927225"/>
            <a:chOff x="5067293" y="3291199"/>
            <a:chExt cx="1953688" cy="2569462"/>
          </a:xfrm>
        </p:grpSpPr>
        <p:pic>
          <p:nvPicPr>
            <p:cNvPr id="14368" name="圖片 131">
              <a:extLst>
                <a:ext uri="{FF2B5EF4-FFF2-40B4-BE49-F238E27FC236}">
                  <a16:creationId xmlns:a16="http://schemas.microsoft.com/office/drawing/2014/main" id="{B97D0D5B-674B-43BA-80B4-49A920636A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7293" y="3291199"/>
              <a:ext cx="1953688" cy="2403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369" name="群組 168">
              <a:extLst>
                <a:ext uri="{FF2B5EF4-FFF2-40B4-BE49-F238E27FC236}">
                  <a16:creationId xmlns:a16="http://schemas.microsoft.com/office/drawing/2014/main" id="{CBEE4CC7-1F2A-4018-B81C-1E0343F06B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25227" y="5401196"/>
              <a:ext cx="1584326" cy="459465"/>
              <a:chOff x="5325227" y="5401196"/>
              <a:chExt cx="1584326" cy="459465"/>
            </a:xfrm>
          </p:grpSpPr>
          <p:sp>
            <p:nvSpPr>
              <p:cNvPr id="25" name="矩形 166">
                <a:extLst>
                  <a:ext uri="{FF2B5EF4-FFF2-40B4-BE49-F238E27FC236}">
                    <a16:creationId xmlns:a16="http://schemas.microsoft.com/office/drawing/2014/main" id="{01764AE6-8CE5-487B-90DF-CA9F730825B7}"/>
                  </a:ext>
                </a:extLst>
              </p:cNvPr>
              <p:cNvSpPr/>
              <p:nvPr/>
            </p:nvSpPr>
            <p:spPr>
              <a:xfrm>
                <a:off x="5714994" y="5401375"/>
                <a:ext cx="577852" cy="321712"/>
              </a:xfrm>
              <a:prstGeom prst="rect">
                <a:avLst/>
              </a:pr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lIns="68580" tIns="34290" rIns="68580" bIns="34290" anchor="ctr" anchorCtr="1"/>
              <a:lstStyle/>
              <a:p>
                <a:pPr algn="ctr" defTabSz="68580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350" kern="0">
                  <a:solidFill>
                    <a:srgbClr val="FFFFFF"/>
                  </a:solidFill>
                  <a:latin typeface="Calibri"/>
                  <a:ea typeface="新細明體" pitchFamily="18"/>
                </a:endParaRPr>
              </a:p>
            </p:txBody>
          </p:sp>
          <p:sp>
            <p:nvSpPr>
              <p:cNvPr id="26" name="文字方塊 246">
                <a:extLst>
                  <a:ext uri="{FF2B5EF4-FFF2-40B4-BE49-F238E27FC236}">
                    <a16:creationId xmlns:a16="http://schemas.microsoft.com/office/drawing/2014/main" id="{A157B7EB-65D9-458E-B2FD-C3FEA575A918}"/>
                  </a:ext>
                </a:extLst>
              </p:cNvPr>
              <p:cNvSpPr txBox="1"/>
              <p:nvPr/>
            </p:nvSpPr>
            <p:spPr>
              <a:xfrm>
                <a:off x="5325527" y="5492386"/>
                <a:ext cx="1583270" cy="368275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lIns="68580" tIns="34290" rIns="68580" bIns="34290">
                <a:spAutoFit/>
              </a:bodyPr>
              <a:lstStyle/>
              <a:p>
                <a:pPr defTabSz="68580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zh-TW" altLang="en-US" sz="1350" b="1" kern="0">
                    <a:solidFill>
                      <a:srgbClr val="FF0000"/>
                    </a:solidFill>
                    <a:latin typeface="微軟正黑體" pitchFamily="34"/>
                    <a:ea typeface="微軟正黑體" pitchFamily="34"/>
                  </a:rPr>
                  <a:t>試題難度：中</a:t>
                </a:r>
              </a:p>
            </p:txBody>
          </p:sp>
        </p:grpSp>
      </p:grpSp>
      <p:grpSp>
        <p:nvGrpSpPr>
          <p:cNvPr id="27" name="群組 172">
            <a:extLst>
              <a:ext uri="{FF2B5EF4-FFF2-40B4-BE49-F238E27FC236}">
                <a16:creationId xmlns:a16="http://schemas.microsoft.com/office/drawing/2014/main" id="{F7FDEF98-6F87-46A7-BAC0-2909B04C76E1}"/>
              </a:ext>
            </a:extLst>
          </p:cNvPr>
          <p:cNvGrpSpPr>
            <a:grpSpLocks/>
          </p:cNvGrpSpPr>
          <p:nvPr/>
        </p:nvGrpSpPr>
        <p:grpSpPr bwMode="auto">
          <a:xfrm>
            <a:off x="6940551" y="3330576"/>
            <a:ext cx="1698625" cy="1922463"/>
            <a:chOff x="7221538" y="3298231"/>
            <a:chExt cx="2265361" cy="2562429"/>
          </a:xfrm>
        </p:grpSpPr>
        <p:pic>
          <p:nvPicPr>
            <p:cNvPr id="14364" name="圖片 130">
              <a:extLst>
                <a:ext uri="{FF2B5EF4-FFF2-40B4-BE49-F238E27FC236}">
                  <a16:creationId xmlns:a16="http://schemas.microsoft.com/office/drawing/2014/main" id="{32E87800-0D35-42AF-83ED-7CD0CC45A7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1538" y="3298231"/>
              <a:ext cx="2265361" cy="2399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365" name="群組 169">
              <a:extLst>
                <a:ext uri="{FF2B5EF4-FFF2-40B4-BE49-F238E27FC236}">
                  <a16:creationId xmlns:a16="http://schemas.microsoft.com/office/drawing/2014/main" id="{139AC183-111F-4B8F-B2DA-65D0EAD817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61164" y="5271671"/>
              <a:ext cx="1584326" cy="588989"/>
              <a:chOff x="7561164" y="5271671"/>
              <a:chExt cx="1584326" cy="588989"/>
            </a:xfrm>
          </p:grpSpPr>
          <p:sp>
            <p:nvSpPr>
              <p:cNvPr id="30" name="矩形 165">
                <a:extLst>
                  <a:ext uri="{FF2B5EF4-FFF2-40B4-BE49-F238E27FC236}">
                    <a16:creationId xmlns:a16="http://schemas.microsoft.com/office/drawing/2014/main" id="{567547C7-EEDB-49F3-990C-D37CCBAA5E92}"/>
                  </a:ext>
                </a:extLst>
              </p:cNvPr>
              <p:cNvSpPr/>
              <p:nvPr/>
            </p:nvSpPr>
            <p:spPr>
              <a:xfrm>
                <a:off x="8057817" y="5272423"/>
                <a:ext cx="577984" cy="378756"/>
              </a:xfrm>
              <a:prstGeom prst="rect">
                <a:avLst/>
              </a:pr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lIns="68580" tIns="34290" rIns="68580" bIns="34290" anchor="ctr" anchorCtr="1"/>
              <a:lstStyle/>
              <a:p>
                <a:pPr algn="ctr" defTabSz="68580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350" kern="0">
                  <a:solidFill>
                    <a:srgbClr val="FFFFFF"/>
                  </a:solidFill>
                  <a:latin typeface="Calibri"/>
                  <a:ea typeface="新細明體" pitchFamily="18"/>
                </a:endParaRPr>
              </a:p>
            </p:txBody>
          </p:sp>
          <p:sp>
            <p:nvSpPr>
              <p:cNvPr id="31" name="文字方塊 247">
                <a:extLst>
                  <a:ext uri="{FF2B5EF4-FFF2-40B4-BE49-F238E27FC236}">
                    <a16:creationId xmlns:a16="http://schemas.microsoft.com/office/drawing/2014/main" id="{8C6E08B4-4C21-4E52-A21E-DB52B0BD39D4}"/>
                  </a:ext>
                </a:extLst>
              </p:cNvPr>
              <p:cNvSpPr txBox="1"/>
              <p:nvPr/>
            </p:nvSpPr>
            <p:spPr>
              <a:xfrm>
                <a:off x="7560284" y="5492483"/>
                <a:ext cx="1585753" cy="368177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lIns="68580" tIns="34290" rIns="68580" bIns="34290">
                <a:spAutoFit/>
              </a:bodyPr>
              <a:lstStyle/>
              <a:p>
                <a:pPr defTabSz="68580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zh-TW" altLang="en-US" sz="1350" b="1" kern="0">
                    <a:solidFill>
                      <a:srgbClr val="FF0000"/>
                    </a:solidFill>
                    <a:latin typeface="微軟正黑體" pitchFamily="34"/>
                    <a:ea typeface="微軟正黑體" pitchFamily="34"/>
                  </a:rPr>
                  <a:t>試題難度：難</a:t>
                </a:r>
              </a:p>
            </p:txBody>
          </p:sp>
        </p:grpSp>
      </p:grpSp>
      <p:grpSp>
        <p:nvGrpSpPr>
          <p:cNvPr id="32" name="群組 8">
            <a:extLst>
              <a:ext uri="{FF2B5EF4-FFF2-40B4-BE49-F238E27FC236}">
                <a16:creationId xmlns:a16="http://schemas.microsoft.com/office/drawing/2014/main" id="{FF620E0F-C3D9-443C-9B6E-67C360DA026C}"/>
              </a:ext>
            </a:extLst>
          </p:cNvPr>
          <p:cNvGrpSpPr>
            <a:grpSpLocks/>
          </p:cNvGrpSpPr>
          <p:nvPr/>
        </p:nvGrpSpPr>
        <p:grpSpPr bwMode="auto">
          <a:xfrm>
            <a:off x="4046538" y="2951164"/>
            <a:ext cx="869950" cy="331787"/>
            <a:chOff x="3363922" y="2792184"/>
            <a:chExt cx="1160218" cy="441362"/>
          </a:xfrm>
        </p:grpSpPr>
        <p:pic>
          <p:nvPicPr>
            <p:cNvPr id="14360" name="圖片 7">
              <a:extLst>
                <a:ext uri="{FF2B5EF4-FFF2-40B4-BE49-F238E27FC236}">
                  <a16:creationId xmlns:a16="http://schemas.microsoft.com/office/drawing/2014/main" id="{E5702C67-8395-4E77-8D1A-F5CBAA81B9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3922" y="2799216"/>
              <a:ext cx="306589" cy="427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1" name="圖片 51">
              <a:extLst>
                <a:ext uri="{FF2B5EF4-FFF2-40B4-BE49-F238E27FC236}">
                  <a16:creationId xmlns:a16="http://schemas.microsoft.com/office/drawing/2014/main" id="{C314FF84-9A53-4975-B03C-FA06F3081A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5332" y="2806247"/>
              <a:ext cx="306589" cy="427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2" name="圖片 52">
              <a:extLst>
                <a:ext uri="{FF2B5EF4-FFF2-40B4-BE49-F238E27FC236}">
                  <a16:creationId xmlns:a16="http://schemas.microsoft.com/office/drawing/2014/main" id="{A4D28585-B8A5-47AC-8450-8A520D64CC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5294" y="2799216"/>
              <a:ext cx="306589" cy="427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3" name="圖片 53">
              <a:extLst>
                <a:ext uri="{FF2B5EF4-FFF2-40B4-BE49-F238E27FC236}">
                  <a16:creationId xmlns:a16="http://schemas.microsoft.com/office/drawing/2014/main" id="{9A32F6A1-86D5-472B-8165-CEC278C951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7551" y="2792184"/>
              <a:ext cx="306589" cy="427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7" name="群組 9">
            <a:extLst>
              <a:ext uri="{FF2B5EF4-FFF2-40B4-BE49-F238E27FC236}">
                <a16:creationId xmlns:a16="http://schemas.microsoft.com/office/drawing/2014/main" id="{D058A511-854C-4902-A71D-B1501D0BAB81}"/>
              </a:ext>
            </a:extLst>
          </p:cNvPr>
          <p:cNvGrpSpPr>
            <a:grpSpLocks/>
          </p:cNvGrpSpPr>
          <p:nvPr/>
        </p:nvGrpSpPr>
        <p:grpSpPr bwMode="auto">
          <a:xfrm>
            <a:off x="5475288" y="2955925"/>
            <a:ext cx="1289050" cy="336550"/>
            <a:chOff x="5268818" y="2799216"/>
            <a:chExt cx="1718798" cy="446867"/>
          </a:xfrm>
        </p:grpSpPr>
        <p:pic>
          <p:nvPicPr>
            <p:cNvPr id="14354" name="圖片 54">
              <a:extLst>
                <a:ext uri="{FF2B5EF4-FFF2-40B4-BE49-F238E27FC236}">
                  <a16:creationId xmlns:a16="http://schemas.microsoft.com/office/drawing/2014/main" id="{D82CA707-4369-4BEC-9519-5E878BFEA2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8818" y="2811752"/>
              <a:ext cx="306589" cy="427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5" name="圖片 55">
              <a:extLst>
                <a:ext uri="{FF2B5EF4-FFF2-40B4-BE49-F238E27FC236}">
                  <a16:creationId xmlns:a16="http://schemas.microsoft.com/office/drawing/2014/main" id="{A13FED20-973B-4905-BF66-268545872C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0228" y="2818784"/>
              <a:ext cx="306589" cy="427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6" name="圖片 56">
              <a:extLst>
                <a:ext uri="{FF2B5EF4-FFF2-40B4-BE49-F238E27FC236}">
                  <a16:creationId xmlns:a16="http://schemas.microsoft.com/office/drawing/2014/main" id="{C3032F76-3DF7-4001-8329-E8DC2FFEB3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0190" y="2811743"/>
              <a:ext cx="306589" cy="427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7" name="圖片 57">
              <a:extLst>
                <a:ext uri="{FF2B5EF4-FFF2-40B4-BE49-F238E27FC236}">
                  <a16:creationId xmlns:a16="http://schemas.microsoft.com/office/drawing/2014/main" id="{86685205-AB2F-4E21-A7DA-A0142E95F3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2447" y="2804711"/>
              <a:ext cx="306589" cy="427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8" name="圖片 58">
              <a:extLst>
                <a:ext uri="{FF2B5EF4-FFF2-40B4-BE49-F238E27FC236}">
                  <a16:creationId xmlns:a16="http://schemas.microsoft.com/office/drawing/2014/main" id="{5817EE2E-6844-4324-912B-14F218B48E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8779" y="2806247"/>
              <a:ext cx="306589" cy="427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9" name="圖片 59">
              <a:extLst>
                <a:ext uri="{FF2B5EF4-FFF2-40B4-BE49-F238E27FC236}">
                  <a16:creationId xmlns:a16="http://schemas.microsoft.com/office/drawing/2014/main" id="{F0C2D751-9C0C-4363-AB75-FD4A4B7ECF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1027" y="2799216"/>
              <a:ext cx="306589" cy="427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4" name="群組 62">
            <a:extLst>
              <a:ext uri="{FF2B5EF4-FFF2-40B4-BE49-F238E27FC236}">
                <a16:creationId xmlns:a16="http://schemas.microsoft.com/office/drawing/2014/main" id="{FD657CA3-0C7D-461A-9F31-612BF89734E5}"/>
              </a:ext>
            </a:extLst>
          </p:cNvPr>
          <p:cNvGrpSpPr>
            <a:grpSpLocks/>
          </p:cNvGrpSpPr>
          <p:nvPr/>
        </p:nvGrpSpPr>
        <p:grpSpPr bwMode="auto">
          <a:xfrm>
            <a:off x="7361238" y="2949575"/>
            <a:ext cx="869950" cy="330200"/>
            <a:chOff x="7782083" y="2788846"/>
            <a:chExt cx="1160218" cy="441363"/>
          </a:xfrm>
        </p:grpSpPr>
        <p:pic>
          <p:nvPicPr>
            <p:cNvPr id="14350" name="圖片 63">
              <a:extLst>
                <a:ext uri="{FF2B5EF4-FFF2-40B4-BE49-F238E27FC236}">
                  <a16:creationId xmlns:a16="http://schemas.microsoft.com/office/drawing/2014/main" id="{30AD1766-6EB6-4566-A66A-C936B3AE3F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2083" y="2795878"/>
              <a:ext cx="306589" cy="427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1" name="圖片 64">
              <a:extLst>
                <a:ext uri="{FF2B5EF4-FFF2-40B4-BE49-F238E27FC236}">
                  <a16:creationId xmlns:a16="http://schemas.microsoft.com/office/drawing/2014/main" id="{FCBC3C16-6854-4A32-8158-29BC708030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3493" y="2802910"/>
              <a:ext cx="306589" cy="427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2" name="圖片 65">
              <a:extLst>
                <a:ext uri="{FF2B5EF4-FFF2-40B4-BE49-F238E27FC236}">
                  <a16:creationId xmlns:a16="http://schemas.microsoft.com/office/drawing/2014/main" id="{4BBCB6EF-FC99-45C3-9C48-A067D8C6D4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3455" y="2795878"/>
              <a:ext cx="306589" cy="427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3" name="圖片 66">
              <a:extLst>
                <a:ext uri="{FF2B5EF4-FFF2-40B4-BE49-F238E27FC236}">
                  <a16:creationId xmlns:a16="http://schemas.microsoft.com/office/drawing/2014/main" id="{4661C987-3FE2-4B7F-BDD9-D05FC6EB3D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35712" y="2788846"/>
              <a:ext cx="306589" cy="427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9" name="投影片編號版面配置區 1">
            <a:extLst>
              <a:ext uri="{FF2B5EF4-FFF2-40B4-BE49-F238E27FC236}">
                <a16:creationId xmlns:a16="http://schemas.microsoft.com/office/drawing/2014/main" id="{BF9C77E9-6202-4328-8DF7-865C13485651}"/>
              </a:ext>
            </a:extLst>
          </p:cNvPr>
          <p:cNvSpPr txBox="1"/>
          <p:nvPr/>
        </p:nvSpPr>
        <p:spPr>
          <a:xfrm>
            <a:off x="10320338" y="5645150"/>
            <a:ext cx="393700" cy="273050"/>
          </a:xfrm>
          <a:prstGeom prst="rect">
            <a:avLst/>
          </a:prstGeom>
          <a:noFill/>
          <a:ln cap="flat">
            <a:noFill/>
          </a:ln>
        </p:spPr>
        <p:txBody>
          <a:bodyPr lIns="68580" tIns="34290" rIns="68580" bIns="34290" anchor="ctr"/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BBEE064-522A-4E37-9AFA-B105C88A387F}" type="slidenum">
              <a:rPr sz="1350" kern="0">
                <a:solidFill>
                  <a:srgbClr val="000000"/>
                </a:solidFill>
              </a:rPr>
              <a:pPr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9</a:t>
            </a:fld>
            <a:endParaRPr lang="zh-TW" altLang="en-US" sz="1200" kern="0">
              <a:solidFill>
                <a:srgbClr val="000000"/>
              </a:solidFill>
              <a:latin typeface="Arial" pitchFamily="34"/>
              <a:ea typeface="標楷體" pitchFamily="65"/>
              <a:cs typeface="Arial" pitchFamily="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2588</TotalTime>
  <Words>1470</Words>
  <Application>Microsoft Office PowerPoint</Application>
  <PresentationFormat>寬螢幕</PresentationFormat>
  <Paragraphs>286</Paragraphs>
  <Slides>28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40" baseType="lpstr">
      <vt:lpstr>華康方圓體W7</vt:lpstr>
      <vt:lpstr>華康正顏楷體W5</vt:lpstr>
      <vt:lpstr>華康勘亭流</vt:lpstr>
      <vt:lpstr>微軟正黑體</vt:lpstr>
      <vt:lpstr>新細明體</vt:lpstr>
      <vt:lpstr>標楷體</vt:lpstr>
      <vt:lpstr>Arial</vt:lpstr>
      <vt:lpstr>Calibri</vt:lpstr>
      <vt:lpstr>Calibri Light</vt:lpstr>
      <vt:lpstr>Times New Roman</vt:lpstr>
      <vt:lpstr>Wingdings</vt:lpstr>
      <vt:lpstr>Office 佈景主題</vt:lpstr>
      <vt:lpstr>PowerPoint 簡報</vt:lpstr>
      <vt:lpstr>PowerPoint 簡報</vt:lpstr>
      <vt:lpstr>PowerPoint 簡報</vt:lpstr>
      <vt:lpstr>國中教育會考何時考</vt:lpstr>
      <vt:lpstr>國中教育會考怎麼考</vt:lpstr>
      <vt:lpstr>國中教育會考考什麼</vt:lpstr>
      <vt:lpstr>PowerPoint 簡報</vt:lpstr>
      <vt:lpstr>PowerPoint 簡報</vt:lpstr>
      <vt:lpstr>測驗目的與學力等級</vt:lpstr>
      <vt:lpstr>測驗結果呈現方式</vt:lpstr>
      <vt:lpstr>計分方式</vt:lpstr>
      <vt:lpstr>各科標準設定結果 （以112年國中教育會考為例）</vt:lpstr>
      <vt:lpstr>能力等級加註標示</vt:lpstr>
      <vt:lpstr>三等級及四標示 （以112年國中教育會考為例）</vt:lpstr>
      <vt:lpstr>英語科閱讀與聽力答對題數對應整體能力等級加標示對照表 （以112年國中教育會考為例）</vt:lpstr>
      <vt:lpstr>數學科選擇題答對題數與非選擇題分數對應能力等級加標示對照表 （以112年國中教育會考為例）</vt:lpstr>
      <vt:lpstr>升學報名資訊</vt:lpstr>
      <vt:lpstr>基北區入學管道</vt:lpstr>
      <vt:lpstr>基北免總積分108分</vt:lpstr>
      <vt:lpstr>基北免多元學習表現</vt:lpstr>
      <vt:lpstr>基北免志願序</vt:lpstr>
      <vt:lpstr>基北免會考積分</vt:lpstr>
      <vt:lpstr>基北免超額比序</vt:lpstr>
      <vt:lpstr>https://reurl.cc/8NN9qo</vt:lpstr>
      <vt:lpstr>PowerPoint 簡報</vt:lpstr>
      <vt:lpstr>未來選擇起步走</vt:lpstr>
      <vt:lpstr>歡迎升學諮詢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epc01</dc:creator>
  <cp:lastModifiedBy>Administrator</cp:lastModifiedBy>
  <cp:revision>221</cp:revision>
  <cp:lastPrinted>2023-10-05T07:27:43Z</cp:lastPrinted>
  <dcterms:created xsi:type="dcterms:W3CDTF">2019-05-30T03:25:12Z</dcterms:created>
  <dcterms:modified xsi:type="dcterms:W3CDTF">2023-10-05T11:14:25Z</dcterms:modified>
</cp:coreProperties>
</file>