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7" r:id="rId6"/>
    <p:sldId id="272" r:id="rId7"/>
    <p:sldId id="273" r:id="rId8"/>
    <p:sldId id="269" r:id="rId9"/>
    <p:sldId id="274" r:id="rId10"/>
    <p:sldId id="271" r:id="rId11"/>
    <p:sldId id="275" r:id="rId12"/>
    <p:sldId id="276" r:id="rId13"/>
    <p:sldId id="268" r:id="rId14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894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C9EDB39B-CD31-4D94-BCEF-1D949F4C2D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E7906CE-F94C-4ACC-9310-643C32BAAE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38D59-3D63-45D3-B212-9F69AD9B73BB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2021/10/4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D6B72A-2A3A-4C08-82E4-6A9ED2A785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B27978C-70E4-4272-9415-2535ADA94B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213CD-4AB6-4BA8-99C3-D9419FCA3C0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6653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842E208-A4F0-4761-AF53-C6A075B4CE65}" type="datetime1">
              <a:rPr lang="zh-TW" altLang="en-US" smtClean="0"/>
              <a:pPr/>
              <a:t>2021/10/4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7E212AA-416F-4F85-84E4-70553CBAF1E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16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272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643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70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468AF0-7D75-4161-9CFD-A82BABC67394}" type="datetime1">
              <a:rPr lang="zh-TW" altLang="en-US" noProof="0" smtClean="0"/>
              <a:t>2021/10/4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6" name="直線接點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​​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​​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7" name="圖片預留位置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6" name="文字預留位置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6146CB-6893-4F0A-97B7-F2A4E750C28B}" type="datetime1">
              <a:rPr lang="zh-TW" altLang="en-US" noProof="0" smtClean="0"/>
              <a:t>2021/10/4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785F5D-B76F-4228-85ED-CD2C19839B37}" type="datetime1">
              <a:rPr lang="zh-TW" altLang="en-US" noProof="0" smtClean="0"/>
              <a:t>2021/10/4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FD79A4E-A66E-4EC5-9602-CEC3028B03C6}" type="datetime1">
              <a:rPr lang="zh-TW" altLang="en-US" smtClean="0"/>
              <a:pPr/>
              <a:t>2021/10/4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41AEE2-6F83-41D1-B575-CE0C96CAF7EF}" type="datetime1">
              <a:rPr lang="zh-TW" altLang="en-US" noProof="0" smtClean="0"/>
              <a:t>2021/10/4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1BC5728-42DA-4727-905D-6D1FA9E3581F}" type="datetime1">
              <a:rPr lang="zh-TW" altLang="en-US" smtClean="0"/>
              <a:pPr/>
              <a:t>2021/10/4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BC29EC-7CA5-490D-827C-F8A7C486922A}" type="datetime1">
              <a:rPr lang="zh-TW" altLang="en-US" noProof="0" smtClean="0"/>
              <a:t>2021/10/4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8FD3C2-3336-4E8B-8107-B12224E57F48}" type="datetime1">
              <a:rPr lang="zh-TW" altLang="en-US" noProof="0" smtClean="0"/>
              <a:t>2021/10/4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53B46D-960E-4CF1-A5EC-7804ED9705D4}" type="datetime1">
              <a:rPr lang="zh-TW" altLang="en-US" noProof="0" smtClean="0"/>
              <a:t>2021/10/4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1A647E-93E5-45AC-A180-AB92BD31E35C}" type="datetime1">
              <a:rPr lang="zh-TW" altLang="en-US" noProof="0" smtClean="0"/>
              <a:t>2021/10/4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D40A1B-EBB5-4186-B463-F7283544A659}" type="datetime1">
              <a:rPr lang="zh-TW" altLang="en-US" noProof="0" smtClean="0"/>
              <a:t>2021/10/4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EB965F-D8BA-4BFA-ABA3-DF8EC473D3A0}" type="datetime1">
              <a:rPr lang="zh-TW" altLang="en-US" noProof="0" smtClean="0"/>
              <a:t>2021/10/4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C91B8D-61E1-42ED-8BD9-7B90B8879F26}" type="datetime1">
              <a:rPr lang="zh-TW" altLang="en-US" noProof="0" smtClean="0"/>
              <a:t>2021/10/4</a:t>
            </a:fld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50C1BE-4739-4309-B207-74BFF21DC4CC}" type="datetime1">
              <a:rPr lang="zh-TW" altLang="en-US" noProof="0" smtClean="0"/>
              <a:t>2021/10/4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DB239E-CF39-4AC4-84C3-24D823C12F1D}" type="datetime1">
              <a:rPr lang="zh-TW" altLang="en-US" noProof="0" smtClean="0"/>
              <a:t>2021/10/4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6135F2-D1FD-4ADB-8A19-B2C2D16C954A}" type="datetime1">
              <a:rPr lang="zh-TW" altLang="en-US" noProof="0" smtClean="0"/>
              <a:t>2021/10/4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4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A14938-9B99-403E-954D-DFA958189F1A}" type="datetime1">
              <a:rPr lang="zh-TW" altLang="en-US" noProof="0" smtClean="0"/>
              <a:t>2021/10/4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直線接點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​​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A67EB9E-827E-4F6C-B9FC-AD85F5A4AD0D}" type="datetime1">
              <a:rPr lang="zh-TW" altLang="en-US" smtClean="0"/>
              <a:t>2021/10/4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books.com.tw/exep/assp.php/OKAPI/products/001088159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矩形 65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200" dirty="0"/>
              <a:t>建德國中</a:t>
            </a:r>
            <a:r>
              <a:rPr lang="en-US" altLang="zh-TW" sz="3200" dirty="0"/>
              <a:t>-</a:t>
            </a:r>
            <a:br>
              <a:rPr lang="en-US" altLang="zh-TW" sz="3200" dirty="0"/>
            </a:br>
            <a:r>
              <a:rPr lang="zh-TW" altLang="en-US" sz="2000" b="1" i="1" dirty="0"/>
              <a:t>永不放棄</a:t>
            </a:r>
            <a:r>
              <a:rPr lang="en-US" altLang="zh-TW" sz="2000" b="1" i="1" dirty="0"/>
              <a:t>-</a:t>
            </a:r>
            <a:r>
              <a:rPr lang="zh-TW" altLang="en-US" sz="2000" b="1" i="1" dirty="0"/>
              <a:t>生命教育主題書展</a:t>
            </a:r>
            <a:br>
              <a:rPr lang="en-US" altLang="zh-TW" sz="2000" b="1" i="1" dirty="0"/>
            </a:br>
            <a:r>
              <a:rPr lang="zh-TW" altLang="en-US" sz="2000" dirty="0"/>
              <a:t>生命教育主題好書導讀</a:t>
            </a:r>
            <a:br>
              <a:rPr lang="en-US" altLang="zh-TW" sz="2000" dirty="0"/>
            </a:br>
            <a:br>
              <a:rPr lang="en-US" altLang="zh-TW" sz="2000" dirty="0"/>
            </a:br>
            <a:br>
              <a:rPr lang="en-US" altLang="zh-TW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TW" altLang="en-US" sz="5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金魚男孩</a:t>
            </a:r>
            <a:endParaRPr lang="zh-TW" altLang="en-US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2709" y="3843868"/>
            <a:ext cx="2827315" cy="1564744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LISA THOMPSON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8" name="剪去對角線角落矩形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直線接點 70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​ 73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​​ 74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金鱼男孩（版权售至十余国家，一个在孤独时寻找友谊、在无助时寻觅希望的故事） (接力国际大奖儿童文学书系)》 丽莎·汤普森, 李耘书评简介电子书下载">
            <a:extLst>
              <a:ext uri="{FF2B5EF4-FFF2-40B4-BE49-F238E27FC236}">
                <a16:creationId xmlns:a16="http://schemas.microsoft.com/office/drawing/2014/main" id="{4095E5FA-B6D6-4695-ABF6-5E2E9B865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16" y="903817"/>
            <a:ext cx="3352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矩形 87">
            <a:extLst>
              <a:ext uri="{FF2B5EF4-FFF2-40B4-BE49-F238E27FC236}">
                <a16:creationId xmlns:a16="http://schemas.microsoft.com/office/drawing/2014/main" id="{58A973E8-C2D4-4C81-8ADE-C5C021A61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04921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感謝您！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815" y="5686129"/>
            <a:ext cx="9623477" cy="462967"/>
          </a:xfrm>
        </p:spPr>
        <p:txBody>
          <a:bodyPr rtlCol="0">
            <a:normAutofit/>
          </a:bodyPr>
          <a:lstStyle/>
          <a:p>
            <a:r>
              <a:rPr lang="zh-TW" altLang="en-US" b="1" dirty="0">
                <a:highlight>
                  <a:srgbClr val="C0C0C0"/>
                </a:highlight>
              </a:rPr>
              <a:t>不要等待暴風雨過去，你得自己走出去，然後在雨中起舞。</a:t>
            </a:r>
            <a:endParaRPr lang="en-US" altLang="zh-TW" dirty="0">
              <a:solidFill>
                <a:schemeClr val="tx2">
                  <a:lumMod val="60000"/>
                  <a:lumOff val="40000"/>
                </a:schemeClr>
              </a:solidFill>
              <a:highlight>
                <a:srgbClr val="C0C0C0"/>
              </a:highligh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90" name="群組 89">
            <a:extLst>
              <a:ext uri="{FF2B5EF4-FFF2-40B4-BE49-F238E27FC236}">
                <a16:creationId xmlns:a16="http://schemas.microsoft.com/office/drawing/2014/main" id="{A08E251A-5371-4E82-A0F3-2CA0C15A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1" name="直線接點​​ 90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​​ 91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剪去對角線角落矩形 12">
            <a:extLst>
              <a:ext uri="{FF2B5EF4-FFF2-40B4-BE49-F238E27FC236}">
                <a16:creationId xmlns:a16="http://schemas.microsoft.com/office/drawing/2014/main" id="{E05CABE9-5E7C-4773-BFCD-24B199FA1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3074" name="Picture 2" descr="勵志語錄- 勇往直前決不放棄Keep on going never give up | Facebook">
            <a:extLst>
              <a:ext uri="{FF2B5EF4-FFF2-40B4-BE49-F238E27FC236}">
                <a16:creationId xmlns:a16="http://schemas.microsoft.com/office/drawing/2014/main" id="{484D94CD-32D2-421B-96FE-819FF5F67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95" y="1052705"/>
            <a:ext cx="7658974" cy="290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79" y="4040991"/>
            <a:ext cx="4216718" cy="9728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金魚男孩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~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馬修</a:t>
            </a:r>
            <a:b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57B38D9-BB41-47AA-8252-EEB56AD545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45152"/>
          <a:stretch/>
        </p:blipFill>
        <p:spPr>
          <a:xfrm rot="5400000">
            <a:off x="1144508" y="310237"/>
            <a:ext cx="2934538" cy="4012723"/>
          </a:xfr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E9DF38-6EC6-4E25-932E-AC637F6A0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46495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b="1" dirty="0"/>
              <a:t>一位患有強迫症的男孩、一名失蹤的小寶寶、一個深藏心中的祕密</a:t>
            </a:r>
            <a:endParaRPr lang="en-US" altLang="zh-TW" b="1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en-US" altLang="zh-TW" b="1" dirty="0"/>
              <a:t>100</a:t>
            </a:r>
            <a:r>
              <a:rPr lang="zh-TW" altLang="en-US" b="1" dirty="0"/>
              <a:t>雙手套、</a:t>
            </a:r>
            <a:r>
              <a:rPr lang="en-US" altLang="zh-TW" b="1" dirty="0"/>
              <a:t>55</a:t>
            </a:r>
            <a:r>
              <a:rPr lang="zh-TW" altLang="en-US" b="1" dirty="0"/>
              <a:t>封郵件、</a:t>
            </a:r>
            <a:r>
              <a:rPr lang="en-US" altLang="zh-TW" b="1" dirty="0"/>
              <a:t>34</a:t>
            </a:r>
            <a:r>
              <a:rPr lang="zh-TW" altLang="en-US" b="1" dirty="0"/>
              <a:t>篇日記、</a:t>
            </a:r>
            <a:r>
              <a:rPr lang="en-US" altLang="zh-TW" b="1" dirty="0"/>
              <a:t>7</a:t>
            </a:r>
            <a:r>
              <a:rPr lang="zh-TW" altLang="en-US" b="1" dirty="0"/>
              <a:t>個家庭、</a:t>
            </a:r>
            <a:r>
              <a:rPr lang="en-US" altLang="zh-TW" b="1" dirty="0"/>
              <a:t>1</a:t>
            </a:r>
            <a:r>
              <a:rPr lang="zh-TW" altLang="en-US" b="1" dirty="0"/>
              <a:t>名失蹤的孩童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b="1" dirty="0"/>
              <a:t>以及生活在玻璃窗內的「金魚男孩」</a:t>
            </a:r>
            <a:endParaRPr lang="zh-TW" altLang="en-US" dirty="0"/>
          </a:p>
          <a:p>
            <a:pPr marL="0" indent="0">
              <a:buNone/>
            </a:pPr>
            <a:br>
              <a:rPr lang="zh-TW" altLang="en-US" b="1" dirty="0"/>
            </a:br>
            <a:endParaRPr lang="zh-TW" altLang="en-US" dirty="0"/>
          </a:p>
          <a:p>
            <a:pPr marL="0" indent="0">
              <a:buNone/>
            </a:pPr>
            <a:r>
              <a:rPr lang="en-US" altLang="zh-TW" b="1" dirty="0"/>
              <a:t>12</a:t>
            </a:r>
            <a:r>
              <a:rPr lang="zh-TW" altLang="en-US" b="1" dirty="0"/>
              <a:t>歲的小男孩馬修患有嚴重強迫症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b="1" dirty="0"/>
              <a:t>他不願意走出大門（太多細菌了！）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b="1" dirty="0"/>
              <a:t>不准爸爸媽媽碰到他（太髒了！）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b="1" dirty="0"/>
              <a:t>也不允許任何人踏進他的房間（他絕對受不了！）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5374E8-1DB5-4937-8771-A10DFE15E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257961"/>
            <a:ext cx="8001000" cy="1075889"/>
          </a:xfrm>
        </p:spPr>
        <p:txBody>
          <a:bodyPr/>
          <a:lstStyle/>
          <a:p>
            <a:r>
              <a:rPr lang="zh-TW" altLang="en-US" dirty="0"/>
              <a:t>內容介紹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F0C50EF-96D2-4203-804D-B423B1A42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1501629"/>
            <a:ext cx="6421263" cy="4479721"/>
          </a:xfrm>
        </p:spPr>
        <p:txBody>
          <a:bodyPr/>
          <a:lstStyle/>
          <a:p>
            <a:r>
              <a:rPr lang="en-US" altLang="zh-TW" dirty="0"/>
              <a:t>12</a:t>
            </a:r>
            <a:r>
              <a:rPr lang="zh-TW" altLang="en-US" dirty="0"/>
              <a:t>歲男孩馬修成為強迫者患者的原因並不難猜測，作者以馬修</a:t>
            </a:r>
            <a:r>
              <a:rPr lang="zh-TW" altLang="en-US" dirty="0">
                <a:highlight>
                  <a:srgbClr val="FFFF00"/>
                </a:highlight>
              </a:rPr>
              <a:t>第一人稱自述</a:t>
            </a:r>
            <a:r>
              <a:rPr lang="zh-TW" altLang="en-US" dirty="0"/>
              <a:t>，不斷提醒讀者，「弟弟死亡」這件事是關鍵原因。</a:t>
            </a:r>
            <a:endParaRPr lang="en-US" altLang="zh-TW" dirty="0"/>
          </a:p>
          <a:p>
            <a:r>
              <a:rPr lang="zh-TW" altLang="en-US" dirty="0"/>
              <a:t>讀者隨著馬修的自白，開始走入他的焦慮。他知道父母會到墓園哀悼沒有來到世上一起生活的弟弟，也在家裡看到父母放置在房間裡的嬰兒用品。</a:t>
            </a:r>
            <a:endParaRPr lang="en-US" altLang="zh-TW" dirty="0"/>
          </a:p>
          <a:p>
            <a:r>
              <a:rPr lang="zh-TW" altLang="en-US" b="1" dirty="0"/>
              <a:t>他</a:t>
            </a:r>
            <a:r>
              <a:rPr lang="zh-TW" altLang="en-US" b="1" dirty="0">
                <a:highlight>
                  <a:srgbClr val="FFFF00"/>
                </a:highlight>
              </a:rPr>
              <a:t>感受到生、也體驗到死</a:t>
            </a:r>
            <a:r>
              <a:rPr lang="zh-TW" altLang="en-US" b="1" dirty="0"/>
              <a:t>，</a:t>
            </a:r>
            <a:r>
              <a:rPr lang="zh-TW" altLang="en-US" b="1" dirty="0">
                <a:highlight>
                  <a:srgbClr val="FFFF00"/>
                </a:highlight>
              </a:rPr>
              <a:t>卻沒有機會</a:t>
            </a:r>
            <a:r>
              <a:rPr lang="zh-TW" altLang="en-US" b="1" dirty="0"/>
              <a:t>一家人好好</a:t>
            </a:r>
            <a:r>
              <a:rPr lang="zh-TW" altLang="en-US" b="1" dirty="0">
                <a:highlight>
                  <a:srgbClr val="FFFF00"/>
                </a:highlight>
              </a:rPr>
              <a:t>談</a:t>
            </a:r>
            <a:r>
              <a:rPr lang="zh-TW" altLang="en-US" b="1" dirty="0"/>
              <a:t>論弟弟的死因，他只能在破碎的資訊下拼湊出屬於自己的真相，不完整的沉重故事在他心裡擠壓，在</a:t>
            </a:r>
            <a:r>
              <a:rPr lang="zh-TW" altLang="en-US" b="1" dirty="0">
                <a:highlight>
                  <a:srgbClr val="FFFF00"/>
                </a:highlight>
              </a:rPr>
              <a:t>內心留下傷口</a:t>
            </a:r>
            <a:r>
              <a:rPr lang="zh-TW" altLang="en-US" b="1" dirty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368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5374E8-1DB5-4937-8771-A10DFE15E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308295"/>
            <a:ext cx="8001000" cy="1075889"/>
          </a:xfrm>
        </p:spPr>
        <p:txBody>
          <a:bodyPr/>
          <a:lstStyle/>
          <a:p>
            <a:r>
              <a:rPr lang="zh-TW" altLang="en-US" dirty="0"/>
              <a:t>內容介紹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F0C50EF-96D2-4203-804D-B423B1A42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1493240"/>
            <a:ext cx="6924604" cy="4479721"/>
          </a:xfrm>
        </p:spPr>
        <p:txBody>
          <a:bodyPr>
            <a:norm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胎死腹中</a:t>
            </a:r>
            <a:r>
              <a:rPr lang="zh-TW" altLang="en-US" dirty="0"/>
              <a:t>的打擊如此巨大，即便成人也難以面對，父母都自顧不暇，如何還有能力</a:t>
            </a:r>
            <a:r>
              <a:rPr lang="zh-TW" altLang="en-US" dirty="0">
                <a:highlight>
                  <a:srgbClr val="FFFF00"/>
                </a:highlight>
              </a:rPr>
              <a:t>帶著馬修面對憂鬱與哀傷</a:t>
            </a:r>
            <a:r>
              <a:rPr lang="zh-TW" altLang="en-US" dirty="0"/>
              <a:t>？也就沒有想到馬修的強迫症可能與此有關。在這模糊不清的狀況下，</a:t>
            </a:r>
            <a:r>
              <a:rPr lang="zh-TW" altLang="en-US" dirty="0">
                <a:highlight>
                  <a:srgbClr val="FFFF00"/>
                </a:highlight>
              </a:rPr>
              <a:t>鄰居懷孕的喜訊與逐漸隆起的腹部，讓馬修的強迫症加劇</a:t>
            </a:r>
            <a:r>
              <a:rPr lang="zh-TW" altLang="en-US" dirty="0"/>
              <a:t>──生產的風險、胎兒是否健康等壓力，再度襲上心頭，馬修的世界遭遇危機。</a:t>
            </a:r>
          </a:p>
          <a:p>
            <a:r>
              <a:rPr lang="zh-TW" altLang="en-US" dirty="0"/>
              <a:t>透過馬修躲在</a:t>
            </a:r>
            <a:r>
              <a:rPr lang="zh-TW" altLang="en-US" dirty="0">
                <a:highlight>
                  <a:srgbClr val="FFFF00"/>
                </a:highlight>
              </a:rPr>
              <a:t>窗戶內側的觀察與記錄</a:t>
            </a:r>
            <a:r>
              <a:rPr lang="zh-TW" altLang="en-US" dirty="0"/>
              <a:t>，讀者很快知道</a:t>
            </a:r>
            <a:r>
              <a:rPr lang="zh-TW" altLang="en-US" dirty="0">
                <a:highlight>
                  <a:srgbClr val="FFFF00"/>
                </a:highlight>
              </a:rPr>
              <a:t>街坊鄰居的作息與性格</a:t>
            </a:r>
            <a:r>
              <a:rPr lang="zh-TW" altLang="en-US" dirty="0"/>
              <a:t>，看似一派和樂的街道，在孩子眼中卻不平靜。無論是成人或孩子都善於偽裝，卻也都懶得在孩子面前偽裝。所以馬修看到了表裡不一的教師，看到了把弟弟推下水的小女孩；看到了用心照顧花園的老人，卻無法對調皮的孫兒付出耐心；還有，他</a:t>
            </a:r>
            <a:r>
              <a:rPr lang="zh-TW" altLang="en-US" dirty="0">
                <a:highlight>
                  <a:srgbClr val="FFFF00"/>
                </a:highlight>
              </a:rPr>
              <a:t>成為「某個事件」的唯一目擊者。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190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76A260-5EC3-4100-9EE7-22F2F653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故事轉折點</a:t>
            </a:r>
            <a:r>
              <a:rPr lang="en-US" altLang="zh-TW" sz="5400" dirty="0"/>
              <a:t>~</a:t>
            </a:r>
            <a:r>
              <a:rPr lang="zh-TW" altLang="en-US" sz="5400" b="1" dirty="0">
                <a:solidFill>
                  <a:srgbClr val="002060"/>
                </a:solidFill>
              </a:rPr>
              <a:t>泰迪失蹤了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6F3CAFA-A1BA-4587-BA49-3EDB4C1B07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917" t="10046" r="9660" b="3349"/>
          <a:stretch/>
        </p:blipFill>
        <p:spPr>
          <a:xfrm rot="5400000">
            <a:off x="1589712" y="1304491"/>
            <a:ext cx="2944538" cy="2348918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C8BFE74-2213-45F0-B360-22F76F290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3453" y="685801"/>
            <a:ext cx="5449159" cy="3615266"/>
          </a:xfrm>
        </p:spPr>
        <p:txBody>
          <a:bodyPr>
            <a:normAutofit/>
          </a:bodyPr>
          <a:lstStyle/>
          <a:p>
            <a:r>
              <a:rPr lang="zh-TW" altLang="en-US" sz="2400" b="1" dirty="0"/>
              <a:t>鄰居查爾斯先生的孫子</a:t>
            </a:r>
            <a:r>
              <a:rPr lang="en-US" altLang="zh-TW" sz="2400" b="1" dirty="0"/>
              <a:t>-</a:t>
            </a:r>
            <a:r>
              <a:rPr lang="zh-TW" altLang="en-US" sz="2400" b="1" dirty="0"/>
              <a:t>泰迪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只有</a:t>
            </a:r>
            <a:r>
              <a:rPr lang="en-US" altLang="zh-TW" sz="2400" b="1" dirty="0"/>
              <a:t>15</a:t>
            </a:r>
            <a:r>
              <a:rPr lang="zh-TW" altLang="en-US" sz="2400" b="1" dirty="0"/>
              <a:t>個月大</a:t>
            </a:r>
            <a:r>
              <a:rPr lang="en-US" altLang="zh-TW" sz="2400" b="1" dirty="0"/>
              <a:t>)</a:t>
            </a:r>
            <a:r>
              <a:rPr lang="zh-TW" altLang="en-US" sz="2400" b="1" dirty="0"/>
              <a:t>失蹤了！</a:t>
            </a:r>
            <a:endParaRPr lang="en-US" altLang="zh-TW" sz="2400" b="1" dirty="0"/>
          </a:p>
          <a:p>
            <a:r>
              <a:rPr lang="zh-TW" altLang="en-US" sz="2400" b="1" dirty="0"/>
              <a:t>金魚男孩成為最後一位看到他的人。</a:t>
            </a:r>
            <a:endParaRPr lang="en-US" altLang="zh-TW" sz="2400" b="1" dirty="0"/>
          </a:p>
          <a:p>
            <a:r>
              <a:rPr lang="zh-TW" altLang="en-US" sz="2400" b="1" dirty="0"/>
              <a:t>泰迪到底跑去哪了？泰迪的失蹤讓馬修想到自己死去的弟弟。</a:t>
            </a:r>
            <a:endParaRPr lang="en-US" altLang="zh-TW" sz="2400" b="1" dirty="0"/>
          </a:p>
          <a:p>
            <a:r>
              <a:rPr lang="zh-TW" altLang="en-US" sz="2400" b="1" dirty="0"/>
              <a:t>馬修想要找到泰迪，但是他要鼓起勇氣出門，冒著被細菌感染的風險。</a:t>
            </a:r>
          </a:p>
        </p:txBody>
      </p:sp>
    </p:spTree>
    <p:extLst>
      <p:ext uri="{BB962C8B-B14F-4D97-AF65-F5344CB8AC3E}">
        <p14:creationId xmlns:p14="http://schemas.microsoft.com/office/powerpoint/2010/main" val="394796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5374E8-1DB5-4937-8771-A10DFE15E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347094"/>
            <a:ext cx="8001000" cy="1075889"/>
          </a:xfrm>
        </p:spPr>
        <p:txBody>
          <a:bodyPr/>
          <a:lstStyle/>
          <a:p>
            <a:r>
              <a:rPr lang="zh-TW" altLang="en-US" dirty="0"/>
              <a:t>作者的特殊安排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F0C50EF-96D2-4203-804D-B423B1A42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1921079"/>
            <a:ext cx="6924604" cy="4051882"/>
          </a:xfrm>
        </p:spPr>
        <p:txBody>
          <a:bodyPr>
            <a:normAutofit/>
          </a:bodyPr>
          <a:lstStyle/>
          <a:p>
            <a:r>
              <a:rPr lang="zh-TW" altLang="en-US" dirty="0"/>
              <a:t>作者幫每個人都安排了</a:t>
            </a:r>
            <a:r>
              <a:rPr lang="zh-TW" altLang="en-US" dirty="0">
                <a:highlight>
                  <a:srgbClr val="FFFF00"/>
                </a:highlight>
              </a:rPr>
              <a:t>不為人知的祕密</a:t>
            </a:r>
            <a:r>
              <a:rPr lang="zh-TW" altLang="en-US" dirty="0"/>
              <a:t>，馬修在床下藏了乳膠手套；傑克會欺負人，是為了逃離被霸凌者的角色；梅樂蒂在父母分開後，迷上了去墓園蒐集悼念卡，在那些滿溢著愛的文字裡安慰自己。陰沉的老妮娜不肯搬家，只為幫失蹤的兒子留一盞不會熄掉的檯燈。隨著故事推演，他們一步步</a:t>
            </a:r>
            <a:r>
              <a:rPr lang="zh-TW" altLang="en-US" dirty="0">
                <a:highlight>
                  <a:srgbClr val="FFFF00"/>
                </a:highlight>
              </a:rPr>
              <a:t>走出自己的舒適圈</a:t>
            </a:r>
            <a:r>
              <a:rPr lang="zh-TW" altLang="en-US" dirty="0"/>
              <a:t>，很不容易也不好受，必須對某人開誠佈公，</a:t>
            </a:r>
            <a:r>
              <a:rPr lang="zh-TW" altLang="en-US" dirty="0">
                <a:highlight>
                  <a:srgbClr val="FFFF00"/>
                </a:highlight>
              </a:rPr>
              <a:t>可能被拒絕、不被理解</a:t>
            </a:r>
            <a:r>
              <a:rPr lang="zh-TW" altLang="en-US" dirty="0"/>
              <a:t>，但他們還是那麼去做了。</a:t>
            </a:r>
          </a:p>
        </p:txBody>
      </p:sp>
    </p:spTree>
    <p:extLst>
      <p:ext uri="{BB962C8B-B14F-4D97-AF65-F5344CB8AC3E}">
        <p14:creationId xmlns:p14="http://schemas.microsoft.com/office/powerpoint/2010/main" val="177141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0E1F96-8645-4073-B456-5C8E39154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941665"/>
          </a:xfrm>
        </p:spPr>
        <p:txBody>
          <a:bodyPr/>
          <a:lstStyle/>
          <a:p>
            <a:r>
              <a:rPr lang="zh-TW" altLang="en-US" dirty="0"/>
              <a:t>金魚男孩 </a:t>
            </a:r>
            <a:r>
              <a:rPr lang="en-US" altLang="zh-TW" dirty="0"/>
              <a:t>&amp; </a:t>
            </a:r>
            <a:r>
              <a:rPr lang="zh-TW" altLang="en-US" dirty="0"/>
              <a:t>強迫症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91AA94F-21D2-442E-9209-C30CD2838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1954635"/>
            <a:ext cx="6400800" cy="3836565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hlinkClick r:id="rId2"/>
              </a:rPr>
              <a:t>《</a:t>
            </a:r>
            <a:r>
              <a:rPr lang="zh-TW" altLang="en-US" sz="2800" dirty="0">
                <a:hlinkClick r:id="rId2"/>
              </a:rPr>
              <a:t>金魚男孩</a:t>
            </a:r>
            <a:r>
              <a:rPr lang="en-US" altLang="zh-TW" sz="2800" dirty="0">
                <a:hlinkClick r:id="rId2"/>
              </a:rPr>
              <a:t>》</a:t>
            </a:r>
            <a:r>
              <a:rPr lang="zh-TW" altLang="en-US" sz="2800" dirty="0"/>
              <a:t>讓我們更清楚認識強迫症，不只是</a:t>
            </a:r>
            <a:r>
              <a:rPr lang="zh-TW" altLang="en-US" sz="2800" b="1" dirty="0"/>
              <a:t>外在行為</a:t>
            </a:r>
            <a:r>
              <a:rPr lang="zh-TW" altLang="en-US" sz="2800" dirty="0"/>
              <a:t>也包含</a:t>
            </a:r>
            <a:r>
              <a:rPr lang="zh-TW" altLang="en-US" sz="2800" b="1" dirty="0"/>
              <a:t>內在感受</a:t>
            </a:r>
            <a:r>
              <a:rPr lang="zh-TW" altLang="en-US" sz="2800" dirty="0"/>
              <a:t>。原來，強迫症患者的強迫行為，不會讓他們覺得「愉快」，只求能稍微減輕焦慮，就算讓自己傷痕累累也無法停止，而周邊的人只能在配合與阻止間來回擺盪，深怕自己任何一個舉動都會讓情形惡化。</a:t>
            </a:r>
          </a:p>
        </p:txBody>
      </p:sp>
      <p:pic>
        <p:nvPicPr>
          <p:cNvPr id="2050" name="Picture 2" descr="為何會有強迫症？科學家：體內缺少一種物質| 強迫症原因| 蛋白質SPRED2 | 大紀元">
            <a:extLst>
              <a:ext uri="{FF2B5EF4-FFF2-40B4-BE49-F238E27FC236}">
                <a16:creationId xmlns:a16="http://schemas.microsoft.com/office/drawing/2014/main" id="{A186886F-A6D8-48B0-8B92-7B5796B0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44" y="216348"/>
            <a:ext cx="2329152" cy="1552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強迫症行為難自制！原因與症狀大公開- Hello 醫師">
            <a:extLst>
              <a:ext uri="{FF2B5EF4-FFF2-40B4-BE49-F238E27FC236}">
                <a16:creationId xmlns:a16="http://schemas.microsoft.com/office/drawing/2014/main" id="{521E9837-5E31-4576-B064-57A45516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054" y="124899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正確認識「強迫症」 - 強迫症, 強迫症原因, 強迫症症狀, 強迫症測試, 強迫症成因, 強迫症思想, 強迫症香港">
            <a:extLst>
              <a:ext uri="{FF2B5EF4-FFF2-40B4-BE49-F238E27FC236}">
                <a16:creationId xmlns:a16="http://schemas.microsoft.com/office/drawing/2014/main" id="{B16C7AEF-7830-4365-952D-CDA6FD3B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44" y="2577867"/>
            <a:ext cx="2723626" cy="1702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CD强迫性的混乱精神病标志和症状Infographic传染媒介例证库存例证- 插画包括有关心, 毒菌: 130502143">
            <a:extLst>
              <a:ext uri="{FF2B5EF4-FFF2-40B4-BE49-F238E27FC236}">
                <a16:creationId xmlns:a16="http://schemas.microsoft.com/office/drawing/2014/main" id="{83D4F602-220F-4566-BD43-69AAE67CE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054" y="3764035"/>
            <a:ext cx="2793534" cy="2793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85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0E1F96-8645-4073-B456-5C8E39154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941665"/>
          </a:xfrm>
        </p:spPr>
        <p:txBody>
          <a:bodyPr/>
          <a:lstStyle/>
          <a:p>
            <a:r>
              <a:rPr lang="zh-TW" altLang="en-US" dirty="0"/>
              <a:t>金魚男孩</a:t>
            </a:r>
            <a:r>
              <a:rPr lang="en-US" altLang="zh-TW" dirty="0"/>
              <a:t>~</a:t>
            </a:r>
            <a:r>
              <a:rPr lang="zh-TW" altLang="en-US" dirty="0"/>
              <a:t>讀後感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91AA94F-21D2-442E-9209-C30CD2838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1845579"/>
            <a:ext cx="6400800" cy="3945622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人生實在不容易，老妮娜最終送給了馬修這句話：「</a:t>
            </a:r>
            <a:r>
              <a:rPr lang="zh-TW" altLang="en-US" sz="2800" b="1" i="1" dirty="0"/>
              <a:t>不要等待暴風雨過去，你得自己走出去，然後在雨中起舞。</a:t>
            </a:r>
            <a:r>
              <a:rPr lang="zh-TW" altLang="en-US" sz="2800" dirty="0"/>
              <a:t>」我想，每個人都不會是獨自站在風雨中，只是雨勢太大，讓我們很難看清楚周圍，對強迫症患者而言，門鎖好像鎖了又彈開了、水龍頭永遠旋不緊、地板永遠有污垢</a:t>
            </a:r>
            <a:r>
              <a:rPr lang="en-US" altLang="zh-TW" sz="2800" dirty="0"/>
              <a:t>……</a:t>
            </a:r>
            <a:endParaRPr lang="zh-TW" altLang="en-US" sz="3600" dirty="0"/>
          </a:p>
        </p:txBody>
      </p:sp>
      <p:pic>
        <p:nvPicPr>
          <p:cNvPr id="1026" name="Picture 2" descr="生活不是等待風暴過去，而是學會在雨中翩翩起舞. - 每日頭條">
            <a:extLst>
              <a:ext uri="{FF2B5EF4-FFF2-40B4-BE49-F238E27FC236}">
                <a16:creationId xmlns:a16="http://schemas.microsoft.com/office/drawing/2014/main" id="{C95D5DB5-6F92-41EA-8C64-4EDA6620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4" y="510549"/>
            <a:ext cx="3569386" cy="2375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生活不是等待暴風雨過去，而是要學會在雨中起舞- 每日頭條">
            <a:extLst>
              <a:ext uri="{FF2B5EF4-FFF2-40B4-BE49-F238E27FC236}">
                <a16:creationId xmlns:a16="http://schemas.microsoft.com/office/drawing/2014/main" id="{012F6A77-DD7D-4B48-8036-496709953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613" y="3145129"/>
            <a:ext cx="3794662" cy="2920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4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786094-4489-4A3F-B7C4-B2A99BC3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731939"/>
          </a:xfrm>
        </p:spPr>
        <p:txBody>
          <a:bodyPr/>
          <a:lstStyle/>
          <a:p>
            <a:r>
              <a:rPr lang="zh-TW" altLang="en-US" dirty="0"/>
              <a:t>金魚男孩的姊妹作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4D1409A-004B-45BB-86B1-537F3F75E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1832294"/>
            <a:ext cx="3657600" cy="2091267"/>
          </a:xfrm>
        </p:spPr>
        <p:txBody>
          <a:bodyPr>
            <a:normAutofit/>
          </a:bodyPr>
          <a:lstStyle/>
          <a:p>
            <a:r>
              <a:rPr lang="zh-TW" altLang="en-US" sz="6600" dirty="0"/>
              <a:t>墓園女孩</a:t>
            </a:r>
          </a:p>
        </p:txBody>
      </p:sp>
      <p:pic>
        <p:nvPicPr>
          <p:cNvPr id="1026" name="Picture 2" descr="墓園女孩：《金魚男孩》姊妹作【暢銷得獎青少年小說家Lisa Thompson最新力作】|讀書共和國網路書店">
            <a:extLst>
              <a:ext uri="{FF2B5EF4-FFF2-40B4-BE49-F238E27FC236}">
                <a16:creationId xmlns:a16="http://schemas.microsoft.com/office/drawing/2014/main" id="{8B3F96DB-04DB-49A3-8461-A7858873AE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79" y="685800"/>
            <a:ext cx="3821868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42748"/>
      </p:ext>
    </p:extLst>
  </p:cSld>
  <p:clrMapOvr>
    <a:masterClrMapping/>
  </p:clrMapOvr>
</p:sld>
</file>

<file path=ppt/theme/theme1.xml><?xml version="1.0" encoding="utf-8"?>
<a:theme xmlns:a="http://schemas.openxmlformats.org/drawingml/2006/main" name="配量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E76448-B9B5-444F-ABF0-3E2949E5B924}">
  <ds:schemaRefs>
    <ds:schemaRef ds:uri="http://purl.org/dc/dcmitype/"/>
    <ds:schemaRef ds:uri="http://schemas.microsoft.com/office/2006/documentManagement/types"/>
    <ds:schemaRef ds:uri="71af3243-3dd4-4a8d-8c0d-dd76da1f02a5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切割研究設計</Template>
  <TotalTime>0</TotalTime>
  <Words>882</Words>
  <Application>Microsoft Office PowerPoint</Application>
  <PresentationFormat>寬螢幕</PresentationFormat>
  <Paragraphs>37</Paragraphs>
  <Slides>10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Microsoft JhengHei UI</vt:lpstr>
      <vt:lpstr>Arial</vt:lpstr>
      <vt:lpstr>Wingdings 3</vt:lpstr>
      <vt:lpstr>配量</vt:lpstr>
      <vt:lpstr>建德國中- 永不放棄-生命教育主題書展 生命教育主題好書導讀   金魚男孩</vt:lpstr>
      <vt:lpstr>金魚男孩~馬修 </vt:lpstr>
      <vt:lpstr>內容介紹</vt:lpstr>
      <vt:lpstr>內容介紹</vt:lpstr>
      <vt:lpstr>故事轉折點~泰迪失蹤了</vt:lpstr>
      <vt:lpstr>作者的特殊安排</vt:lpstr>
      <vt:lpstr>金魚男孩 &amp; 強迫症</vt:lpstr>
      <vt:lpstr>金魚男孩~讀後感</vt:lpstr>
      <vt:lpstr>金魚男孩的姊妹作</vt:lpstr>
      <vt:lpstr>感謝您！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2021-10-04T01:21:14Z</dcterms:created>
  <dcterms:modified xsi:type="dcterms:W3CDTF">2021-10-04T03:45:07Z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